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9" r:id="rId2"/>
    <p:sldMasterId id="2147483747" r:id="rId3"/>
    <p:sldMasterId id="2147483766" r:id="rId4"/>
  </p:sldMasterIdLst>
  <p:notesMasterIdLst>
    <p:notesMasterId r:id="rId23"/>
  </p:notesMasterIdLst>
  <p:handoutMasterIdLst>
    <p:handoutMasterId r:id="rId24"/>
  </p:handoutMasterIdLst>
  <p:sldIdLst>
    <p:sldId id="518" r:id="rId5"/>
    <p:sldId id="537" r:id="rId6"/>
    <p:sldId id="538" r:id="rId7"/>
    <p:sldId id="551" r:id="rId8"/>
    <p:sldId id="552" r:id="rId9"/>
    <p:sldId id="547" r:id="rId10"/>
    <p:sldId id="548" r:id="rId11"/>
    <p:sldId id="532" r:id="rId12"/>
    <p:sldId id="542" r:id="rId13"/>
    <p:sldId id="543" r:id="rId14"/>
    <p:sldId id="544" r:id="rId15"/>
    <p:sldId id="545" r:id="rId16"/>
    <p:sldId id="546" r:id="rId17"/>
    <p:sldId id="512" r:id="rId18"/>
    <p:sldId id="529" r:id="rId19"/>
    <p:sldId id="530" r:id="rId20"/>
    <p:sldId id="553" r:id="rId21"/>
    <p:sldId id="431" r:id="rId22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6" pos="1655" userDrawn="1">
          <p15:clr>
            <a:srgbClr val="A4A3A4"/>
          </p15:clr>
        </p15:guide>
        <p15:guide id="7" pos="4105" userDrawn="1">
          <p15:clr>
            <a:srgbClr val="A4A3A4"/>
          </p15:clr>
        </p15:guide>
        <p15:guide id="8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Дьякова Ольга" initials="ДО" lastIdx="19" clrIdx="0">
    <p:extLst>
      <p:ext uri="{19B8F6BF-5375-455C-9EA6-DF929625EA0E}">
        <p15:presenceInfo xmlns:p15="http://schemas.microsoft.com/office/powerpoint/2012/main" userId="S-1-5-21-1417001333-1708537768-854245398-583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D24"/>
    <a:srgbClr val="E30613"/>
    <a:srgbClr val="F0C600"/>
    <a:srgbClr val="E3E3E3"/>
    <a:srgbClr val="EDEDED"/>
    <a:srgbClr val="000000"/>
    <a:srgbClr val="191919"/>
    <a:srgbClr val="656565"/>
    <a:srgbClr val="E2241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2674" autoAdjust="0"/>
  </p:normalViewPr>
  <p:slideViewPr>
    <p:cSldViewPr showGuides="1">
      <p:cViewPr varScale="1">
        <p:scale>
          <a:sx n="141" d="100"/>
          <a:sy n="141" d="100"/>
        </p:scale>
        <p:origin x="876" y="102"/>
      </p:cViewPr>
      <p:guideLst>
        <p:guide pos="2880"/>
        <p:guide pos="1655"/>
        <p:guide pos="4105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01" d="100"/>
          <a:sy n="101" d="100"/>
        </p:scale>
        <p:origin x="1296" y="7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E04EF-175E-0349-8821-BB1B1B9C96F3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30899-89D1-9943-BFEE-9EB89DE6F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729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6340F-6C15-0F4A-A82A-C7317FD5A197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39A69-6423-5E40-B271-8C5F76D42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366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39A69-6423-5E40-B271-8C5F76D42A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67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39A69-6423-5E40-B271-8C5F76D42A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12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39A69-6423-5E40-B271-8C5F76D42A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1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-SLIDES-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A1E633-79D5-475D-8EA0-4A9C5D9AFE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8315" y="4772914"/>
            <a:ext cx="2300431" cy="273844"/>
          </a:xfrm>
        </p:spPr>
        <p:txBody>
          <a:bodyPr/>
          <a:lstStyle/>
          <a:p>
            <a:pPr algn="l"/>
            <a:r>
              <a:rPr lang="ru-RU" dirty="0"/>
              <a:t>ЗНАНИЕ. ОПЫТ. МАСТЕРСТВО.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1ACF85-7CA9-4654-9E9E-8209DE6353A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20954-8F99-4AB7-91F2-9ACF169A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6555BB4D-B0A0-40FA-9BF1-8AD7568E5F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6" y="951310"/>
            <a:ext cx="8207375" cy="36730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34B55FA-FE6A-4189-AB3C-FA13D26D5D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315" y="190096"/>
            <a:ext cx="6263925" cy="4628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ЗАГОЛОВОК СЛАЙДА,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18</a:t>
            </a:r>
            <a:r>
              <a:rPr lang="ru-RU" dirty="0" smtClean="0"/>
              <a:t> </a:t>
            </a:r>
            <a:r>
              <a:rPr lang="en-US" dirty="0"/>
              <a:t>PT BOLD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4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-Titles-Sec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8">
            <a:extLst>
              <a:ext uri="{FF2B5EF4-FFF2-40B4-BE49-F238E27FC236}">
                <a16:creationId xmlns:a16="http://schemas.microsoft.com/office/drawing/2014/main" id="{153AA11B-7340-44B1-8F94-747492AF40D1}"/>
              </a:ext>
            </a:extLst>
          </p:cNvPr>
          <p:cNvSpPr/>
          <p:nvPr userDrawn="1"/>
        </p:nvSpPr>
        <p:spPr>
          <a:xfrm rot="5400000">
            <a:off x="3257546" y="-469901"/>
            <a:ext cx="2160590" cy="8675692"/>
          </a:xfrm>
          <a:prstGeom prst="snip1Rect">
            <a:avLst>
              <a:gd name="adj" fmla="val 54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50" dirty="0"/>
              <a:t>    </a:t>
            </a:r>
            <a:endParaRPr lang="ru-RU" sz="1350" dirty="0"/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id="{1200FD2B-EA85-4F68-BBB0-749B8A794C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950913"/>
            <a:ext cx="8675687" cy="18373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id="{3F829715-ADF9-4C33-885A-1AD26266F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9532" y="5002024"/>
            <a:ext cx="1258524" cy="556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2022</a:t>
            </a:r>
            <a:endParaRPr lang="ru-RU" dirty="0"/>
          </a:p>
        </p:txBody>
      </p:sp>
      <p:sp>
        <p:nvSpPr>
          <p:cNvPr id="16" name="Нижний колонтитул 2">
            <a:extLst>
              <a:ext uri="{FF2B5EF4-FFF2-40B4-BE49-F238E27FC236}">
                <a16:creationId xmlns:a16="http://schemas.microsoft.com/office/drawing/2014/main" id="{ADA24989-47C6-4D32-945B-CE04C4A30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9535" y="5002024"/>
            <a:ext cx="1870183" cy="556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bg2"/>
                </a:solidFill>
              </a:defRPr>
            </a:lvl1pPr>
          </a:lstStyle>
          <a:p>
            <a:r>
              <a:rPr lang="ru-RU"/>
              <a:t>ЗНАНИЕ. ОПЫТ. МАСТЕРСТВО.</a:t>
            </a:r>
            <a:endParaRPr lang="ru-RU" dirty="0"/>
          </a:p>
        </p:txBody>
      </p:sp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4D8ADD62-694C-41D3-AC71-21BA8B254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68" y="5002024"/>
            <a:ext cx="2057400" cy="556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EF09C22F-CFE1-41E9-8302-6DD5C04180D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381F1939-7DE4-43EA-B3DB-FE8367676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851" y="3111104"/>
            <a:ext cx="7738554" cy="10808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ЗАГОЛОВОК ПРЕЗЕНТАЦИИ 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28 </a:t>
            </a:r>
            <a:r>
              <a:rPr lang="en-US" dirty="0" smtClean="0"/>
              <a:t>PT</a:t>
            </a:r>
            <a:r>
              <a:rPr lang="en-US" dirty="0"/>
              <a:t>, BOLD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CDEA75-511B-4B55-9A0B-385D52FE6C3C}"/>
              </a:ext>
            </a:extLst>
          </p:cNvPr>
          <p:cNvSpPr txBox="1"/>
          <p:nvPr userDrawn="1"/>
        </p:nvSpPr>
        <p:spPr>
          <a:xfrm>
            <a:off x="7560332" y="4614106"/>
            <a:ext cx="79348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WWW.TN.RU</a:t>
            </a:r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70A163F-166D-48FC-BC66-6C53A968F785}"/>
              </a:ext>
            </a:extLst>
          </p:cNvPr>
          <p:cNvSpPr/>
          <p:nvPr userDrawn="1"/>
        </p:nvSpPr>
        <p:spPr>
          <a:xfrm>
            <a:off x="468316" y="4614106"/>
            <a:ext cx="1976503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/>
            <a:r>
              <a:rPr lang="ru-RU" sz="1000" dirty="0">
                <a:solidFill>
                  <a:schemeClr val="bg2"/>
                </a:solidFill>
              </a:rPr>
              <a:t>ЗНАНИЕ. ОПЫТ. МАСТЕРСТВО</a:t>
            </a:r>
            <a:r>
              <a:rPr lang="en-US" sz="1000" dirty="0">
                <a:solidFill>
                  <a:schemeClr val="bg2"/>
                </a:solidFill>
              </a:rPr>
              <a:t>.</a:t>
            </a:r>
            <a:endParaRPr lang="ru-RU" sz="1000" dirty="0">
              <a:solidFill>
                <a:schemeClr val="bg2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76332D-B06E-42CE-8986-38621DB9E3F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796136" y="190747"/>
            <a:ext cx="2880320" cy="49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5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-Titles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8">
            <a:extLst>
              <a:ext uri="{FF2B5EF4-FFF2-40B4-BE49-F238E27FC236}">
                <a16:creationId xmlns:a16="http://schemas.microsoft.com/office/drawing/2014/main" id="{6B42B652-31C0-41DC-8956-8DBC2567C43A}"/>
              </a:ext>
            </a:extLst>
          </p:cNvPr>
          <p:cNvSpPr/>
          <p:nvPr userDrawn="1"/>
        </p:nvSpPr>
        <p:spPr>
          <a:xfrm rot="5400000">
            <a:off x="4322254" y="321756"/>
            <a:ext cx="5143500" cy="4499992"/>
          </a:xfrm>
          <a:prstGeom prst="snip1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50" dirty="0"/>
              <a:t>    </a:t>
            </a:r>
            <a:endParaRPr lang="ru-RU" sz="1350" dirty="0"/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0B6BCF91-4C8B-4D0A-B2C7-BD48B70006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499992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Дата 1">
            <a:extLst>
              <a:ext uri="{FF2B5EF4-FFF2-40B4-BE49-F238E27FC236}">
                <a16:creationId xmlns:a16="http://schemas.microsoft.com/office/drawing/2014/main" id="{155A4008-0B7A-46D5-9DFA-C4577531E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76056" y="5019808"/>
            <a:ext cx="1258524" cy="556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2022</a:t>
            </a:r>
            <a:endParaRPr lang="ru-RU" dirty="0"/>
          </a:p>
        </p:txBody>
      </p:sp>
      <p:sp>
        <p:nvSpPr>
          <p:cNvPr id="14" name="Нижний колонтитул 2">
            <a:extLst>
              <a:ext uri="{FF2B5EF4-FFF2-40B4-BE49-F238E27FC236}">
                <a16:creationId xmlns:a16="http://schemas.microsoft.com/office/drawing/2014/main" id="{9B90437D-83D0-4A24-91B5-DD29528D3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44118" y="4920396"/>
            <a:ext cx="1870183" cy="556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ЗНАНИЕ. ОПЫТ. МАСТЕРСТВО.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1AC22-8247-4BAD-A225-E30E13ACE5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8984" y="1498196"/>
            <a:ext cx="3274675" cy="16136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ЗАГОЛОВОК РАЗДЕЛА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28</a:t>
            </a:r>
            <a:r>
              <a:rPr lang="en-US" dirty="0" smtClean="0"/>
              <a:t> </a:t>
            </a:r>
            <a:r>
              <a:rPr lang="en-US" dirty="0"/>
              <a:t>PT, BOLD</a:t>
            </a:r>
            <a:endParaRPr lang="ru-RU" dirty="0"/>
          </a:p>
        </p:txBody>
      </p:sp>
      <p:sp>
        <p:nvSpPr>
          <p:cNvPr id="15" name="Номер слайда 3">
            <a:extLst>
              <a:ext uri="{FF2B5EF4-FFF2-40B4-BE49-F238E27FC236}">
                <a16:creationId xmlns:a16="http://schemas.microsoft.com/office/drawing/2014/main" id="{BFA637E4-541D-4C65-89FF-256822BAA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7894" y="4888544"/>
            <a:ext cx="2057400" cy="556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bg2"/>
                </a:solidFill>
              </a:defRPr>
            </a:lvl1pPr>
          </a:lstStyle>
          <a:p>
            <a:fld id="{EF09C22F-CFE1-41E9-8302-6DD5C04180D7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C0ABD3-AE8A-4361-AA58-DF19111C7E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34311" y="239023"/>
            <a:ext cx="1440000" cy="24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68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N-SLIDES-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A1E633-79D5-475D-8EA0-4A9C5D9AFE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8315" y="4772914"/>
            <a:ext cx="2300431" cy="273844"/>
          </a:xfrm>
        </p:spPr>
        <p:txBody>
          <a:bodyPr/>
          <a:lstStyle/>
          <a:p>
            <a:pPr algn="l"/>
            <a:r>
              <a:rPr lang="ru-RU" dirty="0"/>
              <a:t>ЗНАНИЕ. ОПЫТ. МАСТЕРСТВО.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1ACF85-7CA9-4654-9E9E-8209DE6353A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1B32E064-1D7A-4EE3-A562-53CB491242DD}" type="datetime1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02.02.2023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20954-8F99-4AB7-91F2-9ACF169A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6555BB4D-B0A0-40FA-9BF1-8AD7568E5F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6" y="951310"/>
            <a:ext cx="8207375" cy="36730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34B55FA-FE6A-4189-AB3C-FA13D26D5D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315" y="190096"/>
            <a:ext cx="6263925" cy="4628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ЗАГОЛОВОК СЛАЙДА,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18</a:t>
            </a:r>
            <a:r>
              <a:rPr lang="ru-RU" dirty="0" smtClean="0"/>
              <a:t> </a:t>
            </a:r>
            <a:r>
              <a:rPr lang="en-US" dirty="0"/>
              <a:t>PT BOLD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7340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-Red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13">
            <a:extLst>
              <a:ext uri="{FF2B5EF4-FFF2-40B4-BE49-F238E27FC236}">
                <a16:creationId xmlns:a16="http://schemas.microsoft.com/office/drawing/2014/main" id="{2FEF8367-542B-4284-8320-7C3E70FF6A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4" y="951310"/>
            <a:ext cx="6804025" cy="1566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ЗАГОЛОВОК ПОДРАЗДЕЛА, </a:t>
            </a:r>
            <a:br>
              <a:rPr lang="ru-RU" dirty="0"/>
            </a:br>
            <a:r>
              <a:rPr lang="ru-RU" dirty="0"/>
              <a:t>ВАРИАНТ 1,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32 PT</a:t>
            </a:r>
            <a:r>
              <a:rPr lang="ru-RU" dirty="0"/>
              <a:t> </a:t>
            </a:r>
            <a:r>
              <a:rPr lang="en-US" dirty="0"/>
              <a:t>BOLD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</a:t>
            </a:r>
            <a:r>
              <a:rPr lang="en-US" smtClean="0"/>
              <a:t>.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05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-Red-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E0825A-9A26-4391-AA39-416EF608B4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dirty="0"/>
              <a:t>ЗНАНИЕ. ОПЫТ. МАСТЕРСТВО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CC042A-8FB7-4321-9DC8-0B6627BCF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8DF1726C-15B9-496D-9433-473F81C6F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2575177"/>
            <a:ext cx="3923980" cy="12156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bg2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АДРЕС 1</a:t>
            </a:r>
            <a:endParaRPr lang="en-US" dirty="0"/>
          </a:p>
          <a:p>
            <a:pPr lvl="0"/>
            <a:r>
              <a:rPr lang="ru-RU" dirty="0"/>
              <a:t>КОРПОРАЦИЯ ТЕХНОНИКОЛЬ</a:t>
            </a:r>
          </a:p>
          <a:p>
            <a:pPr lvl="0"/>
            <a:r>
              <a:rPr lang="ru-RU" dirty="0"/>
              <a:t>МОСКВА, УЛ. ГИЛЯРОВСКОГО 47, С5</a:t>
            </a:r>
          </a:p>
          <a:p>
            <a:pPr lvl="0"/>
            <a:r>
              <a:rPr lang="ru-RU" dirty="0"/>
              <a:t>12 </a:t>
            </a:r>
            <a:r>
              <a:rPr lang="en-US" dirty="0"/>
              <a:t>PT</a:t>
            </a:r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26DB7F6F-76CE-45E1-AF36-203652728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2022" y="2568323"/>
            <a:ext cx="3916945" cy="1215629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2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dirty="0"/>
              <a:t>АДРЕС 2</a:t>
            </a:r>
            <a:endParaRPr lang="en-US" dirty="0"/>
          </a:p>
          <a:p>
            <a:pPr lvl="0"/>
            <a:r>
              <a:rPr lang="ru-RU" dirty="0"/>
              <a:t>КОРПОРАЦИЯ ТЕХНОНИКОЛЬ</a:t>
            </a:r>
          </a:p>
          <a:p>
            <a:pPr lvl="0"/>
            <a:r>
              <a:rPr lang="ru-RU" dirty="0"/>
              <a:t>МОСКВА, УЛ. ГИЛЯРОВСКОГО 47, С5</a:t>
            </a:r>
          </a:p>
          <a:p>
            <a:pPr lvl="0"/>
            <a:r>
              <a:rPr lang="ru-RU" dirty="0"/>
              <a:t>12 </a:t>
            </a:r>
            <a:r>
              <a:rPr lang="en-US" dirty="0"/>
              <a:t>PT</a:t>
            </a:r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9A6A076-7C7B-46A8-ACF9-25EF9CDAFB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951310"/>
            <a:ext cx="8207374" cy="12156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СПАСИБО ЗА ВНИМАНИЕ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32 </a:t>
            </a:r>
            <a:r>
              <a:rPr lang="en-US" dirty="0"/>
              <a:t>PT, BOLD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41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-SLIDES-1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A1E633-79D5-475D-8EA0-4A9C5D9AFE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/>
              <a:t>ЗНАНИЕ. ОПЫТ. МАСТЕРСТВО.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1ACF85-7CA9-4654-9E9E-8209DE6353A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20954-8F99-4AB7-91F2-9ACF169A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52AE3B61-C37E-46B4-9E22-1E83AB882C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8314" y="951910"/>
            <a:ext cx="3923667" cy="36724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4B84DA87-ABE5-48A6-9022-E0E45E0466B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52020" y="951313"/>
            <a:ext cx="3923667" cy="36724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834B55FA-FE6A-4189-AB3C-FA13D26D5D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315" y="190096"/>
            <a:ext cx="6263925" cy="4628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ЗАГОЛОВОК СЛАЙДА,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18</a:t>
            </a:r>
            <a:r>
              <a:rPr lang="ru-RU" dirty="0" smtClean="0"/>
              <a:t> </a:t>
            </a:r>
            <a:r>
              <a:rPr lang="en-US" dirty="0"/>
              <a:t>PT BOLD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704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-SLIDES-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A1E633-79D5-475D-8EA0-4A9C5D9AFE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/>
              <a:t>ЗНАНИЕ. ОПЫТ. МАСТЕРСТВО.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1ACF85-7CA9-4654-9E9E-8209DE6353A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87924" y="4772913"/>
            <a:ext cx="1368152" cy="273844"/>
          </a:xfrm>
        </p:spPr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20954-8F99-4AB7-91F2-9ACF169A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52AE3B61-C37E-46B4-9E22-1E83AB882C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8316" y="951909"/>
            <a:ext cx="3923666" cy="1754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E92903ED-4E97-4D16-9375-927D6211B11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8314" y="2868220"/>
            <a:ext cx="3923667" cy="1754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95219822-76C9-452A-9377-5ACFFAD5D2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752023" y="951314"/>
            <a:ext cx="3923664" cy="1754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836FC775-34AC-4D98-9BE6-4A1F8DA445A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752020" y="2868217"/>
            <a:ext cx="3923667" cy="1754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834B55FA-FE6A-4189-AB3C-FA13D26D5D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315" y="190096"/>
            <a:ext cx="6263925" cy="4628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ЗАГОЛОВОК СЛАЙДА,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18</a:t>
            </a:r>
            <a:r>
              <a:rPr lang="ru-RU" dirty="0" smtClean="0"/>
              <a:t> </a:t>
            </a:r>
            <a:r>
              <a:rPr lang="en-US" dirty="0"/>
              <a:t>PT BOLD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29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-SLIDES-1/3X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A1E633-79D5-475D-8EA0-4A9C5D9AFE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/>
              <a:t>ЗНАНИЕ. ОПЫТ. МАСТЕРСТВО.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1ACF85-7CA9-4654-9E9E-8209DE6353A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20954-8F99-4AB7-91F2-9ACF169A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52AE3B61-C37E-46B4-9E22-1E83AB882C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8314" y="951910"/>
            <a:ext cx="2735262" cy="36724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836FC775-34AC-4D98-9BE6-4A1F8DA445A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543303" y="951310"/>
            <a:ext cx="5132387" cy="36730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834B55FA-FE6A-4189-AB3C-FA13D26D5D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315" y="190096"/>
            <a:ext cx="6263925" cy="4628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ЗАГОЛОВОК СЛАЙДА,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18</a:t>
            </a:r>
            <a:r>
              <a:rPr lang="ru-RU" dirty="0" smtClean="0"/>
              <a:t> </a:t>
            </a:r>
            <a:r>
              <a:rPr lang="en-US" dirty="0"/>
              <a:t>PT BOLD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1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-SLIDES-2/3X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A1E633-79D5-475D-8EA0-4A9C5D9AFE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/>
              <a:t>ЗНАНИЕ. ОПЫТ. МАСТЕРСТВО.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1ACF85-7CA9-4654-9E9E-8209DE6353A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20954-8F99-4AB7-91F2-9ACF169A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52AE3B61-C37E-46B4-9E22-1E83AB882C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40425" y="949329"/>
            <a:ext cx="2735262" cy="36750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836FC775-34AC-4D98-9BE6-4A1F8DA445A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68316" y="951310"/>
            <a:ext cx="5132387" cy="3673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834B55FA-FE6A-4189-AB3C-FA13D26D5D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315" y="190096"/>
            <a:ext cx="6263925" cy="4628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ЗАГОЛОВОК СЛАЙДА,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18</a:t>
            </a:r>
            <a:r>
              <a:rPr lang="ru-RU" dirty="0" smtClean="0"/>
              <a:t> </a:t>
            </a:r>
            <a:r>
              <a:rPr lang="en-US" dirty="0"/>
              <a:t>PT BOLD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0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-SLIDES-2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A1E633-79D5-475D-8EA0-4A9C5D9AFE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/>
              <a:t>ЗНАНИЕ. ОПЫТ. МАСТЕРСТВО.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1ACF85-7CA9-4654-9E9E-8209DE6353A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20954-8F99-4AB7-91F2-9ACF169A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52AE3B61-C37E-46B4-9E22-1E83AB882C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1965" y="2868216"/>
            <a:ext cx="8213725" cy="17561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836FC775-34AC-4D98-9BE6-4A1F8DA445A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68315" y="951310"/>
            <a:ext cx="8207374" cy="17549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834B55FA-FE6A-4189-AB3C-FA13D26D5D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315" y="190096"/>
            <a:ext cx="6263925" cy="4628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 dirty="0"/>
              <a:t>ЗАГОЛОВОК СЛАЙДА,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18</a:t>
            </a:r>
            <a:r>
              <a:rPr lang="ru-RU" dirty="0" smtClean="0"/>
              <a:t> </a:t>
            </a:r>
            <a:r>
              <a:rPr lang="en-US" dirty="0"/>
              <a:t>PT BOLD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99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-Red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A1E633-79D5-475D-8EA0-4A9C5D9AFE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dirty="0"/>
              <a:t>ЗНАНИЕ. ОПЫТ. МАСТЕРСТВО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1ACF85-7CA9-4654-9E9E-8209DE6353A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220954-8F99-4AB7-91F2-9ACF169A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2FEF8367-542B-4284-8320-7C3E70FF6A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6" y="951314"/>
            <a:ext cx="6984004" cy="16204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ЗАГОЛОВОК ПОДРАЗДЕЛА, </a:t>
            </a:r>
            <a:br>
              <a:rPr lang="ru-RU" dirty="0"/>
            </a:br>
            <a:r>
              <a:rPr lang="ru-RU" dirty="0"/>
              <a:t>ВАРИАНТ 1,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28 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BOLD</a:t>
            </a:r>
          </a:p>
        </p:txBody>
      </p:sp>
    </p:spTree>
    <p:extLst>
      <p:ext uri="{BB962C8B-B14F-4D97-AF65-F5344CB8AC3E}">
        <p14:creationId xmlns:p14="http://schemas.microsoft.com/office/powerpoint/2010/main" val="366416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-Red-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E0825A-9A26-4391-AA39-416EF608B4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dirty="0"/>
              <a:t>ЗНАНИЕ. ОПЫТ. МАСТЕРСТВО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2C33CE-CEE1-445C-9CEB-6F4650B4B84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cs typeface="Arial" panose="020B0604020202020204" pitchFamily="34" charset="0"/>
              </a:rPr>
              <a:t>2022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CC042A-8FB7-4321-9DC8-0B6627BCF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9A6A076-7C7B-46A8-ACF9-25EF9CDAFB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315" y="951310"/>
            <a:ext cx="8207374" cy="16170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ru-RU" dirty="0"/>
              <a:t>СПАСИБО ЗА ВНИМАНИЕ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28 </a:t>
            </a:r>
            <a:r>
              <a:rPr lang="en-US" dirty="0" smtClean="0"/>
              <a:t>PT</a:t>
            </a:r>
            <a:r>
              <a:rPr lang="ru-RU" dirty="0" smtClean="0"/>
              <a:t>;</a:t>
            </a:r>
            <a:r>
              <a:rPr lang="en-US" dirty="0" smtClean="0"/>
              <a:t> BOLD</a:t>
            </a:r>
            <a:r>
              <a:rPr lang="ru-RU" dirty="0" smtClean="0"/>
              <a:t>; </a:t>
            </a:r>
            <a:r>
              <a:rPr lang="en-US" dirty="0" smtClean="0"/>
              <a:t>CAPS; </a:t>
            </a:r>
            <a:r>
              <a:rPr lang="ru-RU" dirty="0" smtClean="0"/>
              <a:t>БЕЛЫЙ</a:t>
            </a:r>
            <a:endParaRPr lang="ru-RU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8DF1726C-15B9-496D-9433-473F81C6F1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2568323"/>
            <a:ext cx="3923980" cy="1620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АДРЕС 1</a:t>
            </a:r>
            <a:endParaRPr lang="en-US" dirty="0" smtClean="0"/>
          </a:p>
          <a:p>
            <a:pPr lvl="0"/>
            <a:r>
              <a:rPr lang="ru-RU" dirty="0" smtClean="0"/>
              <a:t>КОРПОРАЦИЯ ТЕХНОНИКОЛЬ</a:t>
            </a:r>
          </a:p>
          <a:p>
            <a:pPr lvl="0"/>
            <a:r>
              <a:rPr lang="ru-RU" dirty="0" smtClean="0"/>
              <a:t>МОСКВА, УЛ. ГИЛЯРОВСКОГО 47, С5</a:t>
            </a:r>
          </a:p>
          <a:p>
            <a:pPr lvl="0"/>
            <a:r>
              <a:rPr lang="ru-RU" dirty="0" smtClean="0"/>
              <a:t>12 </a:t>
            </a:r>
            <a:r>
              <a:rPr lang="en-US" dirty="0" smtClean="0"/>
              <a:t>PT</a:t>
            </a:r>
            <a:endParaRPr lang="ru-RU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26DB7F6F-76CE-45E1-AF36-203652728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2021" y="2568323"/>
            <a:ext cx="3916945" cy="162083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АДРЕС 2</a:t>
            </a:r>
            <a:endParaRPr lang="en-US" dirty="0" smtClean="0"/>
          </a:p>
          <a:p>
            <a:pPr lvl="0"/>
            <a:r>
              <a:rPr lang="ru-RU" dirty="0" smtClean="0"/>
              <a:t>КОРПОРАЦИЯ ТЕХНОНИКОЛЬ</a:t>
            </a:r>
          </a:p>
          <a:p>
            <a:pPr lvl="0"/>
            <a:r>
              <a:rPr lang="ru-RU" dirty="0" smtClean="0"/>
              <a:t>МОСКВА, УЛ. ГИЛЯРОВСКОГО 47, С5</a:t>
            </a:r>
          </a:p>
          <a:p>
            <a:pPr lvl="0"/>
            <a:r>
              <a:rPr lang="ru-RU" dirty="0" smtClean="0"/>
              <a:t>12 </a:t>
            </a:r>
            <a:r>
              <a:rPr lang="en-US" dirty="0" smtClean="0"/>
              <a:t>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0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-Titles-Fi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8">
            <a:extLst>
              <a:ext uri="{FF2B5EF4-FFF2-40B4-BE49-F238E27FC236}">
                <a16:creationId xmlns:a16="http://schemas.microsoft.com/office/drawing/2014/main" id="{153AA11B-7340-44B1-8F94-747492AF40D1}"/>
              </a:ext>
            </a:extLst>
          </p:cNvPr>
          <p:cNvSpPr/>
          <p:nvPr userDrawn="1"/>
        </p:nvSpPr>
        <p:spPr>
          <a:xfrm rot="5400000">
            <a:off x="2339178" y="-1388270"/>
            <a:ext cx="3997326" cy="8675692"/>
          </a:xfrm>
          <a:prstGeom prst="snip1Rect">
            <a:avLst>
              <a:gd name="adj" fmla="val 249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50" dirty="0"/>
              <a:t>    </a:t>
            </a:r>
            <a:endParaRPr lang="ru-RU" sz="1350" dirty="0"/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C11BFE32-0AF9-4B82-A980-C03B3E9EEC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316" y="2842026"/>
            <a:ext cx="7740087" cy="11698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ПОДЗАГОЛОВОК </a:t>
            </a:r>
            <a:br>
              <a:rPr lang="ru-RU" dirty="0"/>
            </a:br>
            <a:r>
              <a:rPr lang="ru-RU" dirty="0"/>
              <a:t>16 </a:t>
            </a:r>
            <a:r>
              <a:rPr lang="en-US" dirty="0"/>
              <a:t>PT</a:t>
            </a:r>
            <a:r>
              <a:rPr lang="ru-RU" dirty="0"/>
              <a:t>, </a:t>
            </a:r>
            <a:r>
              <a:rPr lang="en-US" dirty="0"/>
              <a:t>BOLD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2AC0AEEE-5A8E-427A-AD74-F380F78D6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64" y="1455626"/>
            <a:ext cx="7746439" cy="11161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ЗАГОЛОВОК ПРЕЗЕНТАЦИИ </a:t>
            </a:r>
            <a:endParaRPr lang="ru-RU" dirty="0" smtClean="0"/>
          </a:p>
          <a:p>
            <a:pPr lvl="0"/>
            <a:r>
              <a:rPr lang="ru-RU" dirty="0" smtClean="0"/>
              <a:t>28 </a:t>
            </a:r>
            <a:r>
              <a:rPr lang="en-US" dirty="0"/>
              <a:t>PT, BOLD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70A163F-166D-48FC-BC66-6C53A968F785}"/>
              </a:ext>
            </a:extLst>
          </p:cNvPr>
          <p:cNvSpPr/>
          <p:nvPr userDrawn="1"/>
        </p:nvSpPr>
        <p:spPr>
          <a:xfrm>
            <a:off x="468316" y="4614106"/>
            <a:ext cx="1976503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/>
            <a:r>
              <a:rPr lang="ru-RU" sz="1000" dirty="0">
                <a:solidFill>
                  <a:schemeClr val="bg2"/>
                </a:solidFill>
              </a:rPr>
              <a:t>ЗНАНИЕ. ОПЫТ. МАСТЕРСТВО</a:t>
            </a:r>
            <a:r>
              <a:rPr lang="en-US" sz="1000" dirty="0">
                <a:solidFill>
                  <a:schemeClr val="bg2"/>
                </a:solidFill>
              </a:rPr>
              <a:t>.</a:t>
            </a:r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CDEA75-511B-4B55-9A0B-385D52FE6C3C}"/>
              </a:ext>
            </a:extLst>
          </p:cNvPr>
          <p:cNvSpPr txBox="1"/>
          <p:nvPr userDrawn="1"/>
        </p:nvSpPr>
        <p:spPr>
          <a:xfrm>
            <a:off x="7560332" y="4614106"/>
            <a:ext cx="79348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WWW.TN.RU</a:t>
            </a:r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5DDC81BC-C895-4F45-ABB4-3D6985E4C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9532" y="5002024"/>
            <a:ext cx="1258524" cy="556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2022</a:t>
            </a:r>
            <a:endParaRPr lang="ru-RU" dirty="0"/>
          </a:p>
        </p:txBody>
      </p:sp>
      <p:sp>
        <p:nvSpPr>
          <p:cNvPr id="20" name="Нижний колонтитул 2">
            <a:extLst>
              <a:ext uri="{FF2B5EF4-FFF2-40B4-BE49-F238E27FC236}">
                <a16:creationId xmlns:a16="http://schemas.microsoft.com/office/drawing/2014/main" id="{7AAEE952-C7A5-4FD9-8389-0A82FDAE8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9535" y="5002024"/>
            <a:ext cx="1870183" cy="556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ЗНАНИЕ. ОПЫТ. МАСТЕРСТВО.</a:t>
            </a:r>
          </a:p>
        </p:txBody>
      </p:sp>
      <p:sp>
        <p:nvSpPr>
          <p:cNvPr id="21" name="Номер слайда 3">
            <a:extLst>
              <a:ext uri="{FF2B5EF4-FFF2-40B4-BE49-F238E27FC236}">
                <a16:creationId xmlns:a16="http://schemas.microsoft.com/office/drawing/2014/main" id="{CCEE3C4C-B737-4A28-A679-3B7BD761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68" y="5002024"/>
            <a:ext cx="2057400" cy="556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EF09C22F-CFE1-41E9-8302-6DD5C04180D7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76332D-B06E-42CE-8986-38621DB9E3F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796136" y="190747"/>
            <a:ext cx="2880320" cy="49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8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sv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00A055F-5556-44BC-9E50-D81185959FC7}"/>
              </a:ext>
            </a:extLst>
          </p:cNvPr>
          <p:cNvSpPr/>
          <p:nvPr userDrawn="1"/>
        </p:nvSpPr>
        <p:spPr>
          <a:xfrm>
            <a:off x="-9136" y="4742263"/>
            <a:ext cx="9144000" cy="41195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35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0E0408-C1F6-4C8C-8BE6-F3546C50E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8313" y="4772914"/>
            <a:ext cx="2300431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 dirty="0" smtClean="0"/>
              <a:t>ЗНАНИЕ. ОПЫТ. МАСТЕРСТВО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466302-3DD1-48F9-8FAB-6EFFD8B2E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87791" y="4772913"/>
            <a:ext cx="1368425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algn="ctr"/>
            <a:r>
              <a:rPr lang="ru-RU" smtClean="0">
                <a:cs typeface="Arial" panose="020B0604020202020204" pitchFamily="34" charset="0"/>
              </a:rPr>
              <a:t>2022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5FB14D-F546-4F52-833E-F364C4C06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4638" y="4772913"/>
            <a:ext cx="20574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6D0E9A-23A8-44EA-8184-F1BBBB7486F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2F5507-A263-48E9-92AE-01D17515B3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236456" y="238631"/>
            <a:ext cx="1440000" cy="24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0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6" r:id="rId4"/>
    <p:sldLayoutId id="2147483744" r:id="rId5"/>
    <p:sldLayoutId id="2147483761" r:id="rId6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lang="en-US" sz="1500" b="1" i="0" kern="1200" cap="none" dirty="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900" b="0" i="0" kern="1200" cap="none">
          <a:solidFill>
            <a:schemeClr val="tx1"/>
          </a:solidFill>
          <a:latin typeface="Arial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900" b="0" i="0" kern="1200" cap="none">
          <a:solidFill>
            <a:schemeClr val="tx1"/>
          </a:solidFill>
          <a:latin typeface="Arial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900" b="0" i="0" kern="1200" cap="none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b="0" i="0" kern="1200" cap="none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b="0" i="0" kern="1200" cap="none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8" pos="295">
          <p15:clr>
            <a:srgbClr val="000000"/>
          </p15:clr>
        </p15:guide>
        <p15:guide id="54" pos="5465">
          <p15:clr>
            <a:srgbClr val="000000"/>
          </p15:clr>
        </p15:guide>
        <p15:guide id="55" orient="horz" pos="2913">
          <p15:clr>
            <a:srgbClr val="000000"/>
          </p15:clr>
        </p15:guide>
        <p15:guide id="56" orient="horz" pos="441">
          <p15:clr>
            <a:srgbClr val="9FCC3B"/>
          </p15:clr>
        </p15:guide>
        <p15:guide id="57" orient="horz" pos="3117">
          <p15:clr>
            <a:srgbClr val="9FCC3B"/>
          </p15:clr>
        </p15:guide>
        <p15:guide id="58" pos="2880">
          <p15:clr>
            <a:srgbClr val="F26B43"/>
          </p15:clr>
        </p15:guide>
        <p15:guide id="72" orient="horz" pos="599">
          <p15:clr>
            <a:srgbClr val="000000"/>
          </p15:clr>
        </p15:guide>
        <p15:guide id="78" orient="horz" pos="260">
          <p15:clr>
            <a:srgbClr val="9FCC3B"/>
          </p15:clr>
        </p15:guide>
        <p15:guide id="80" orient="horz" pos="2386">
          <p15:clr>
            <a:srgbClr val="A4A3A4"/>
          </p15:clr>
        </p15:guide>
        <p15:guide id="81" orient="horz" pos="1195">
          <p15:clr>
            <a:srgbClr val="A4A3A4"/>
          </p15:clr>
        </p15:guide>
        <p15:guide id="87" orient="horz" pos="1705">
          <p15:clr>
            <a:srgbClr val="5ACBF0"/>
          </p15:clr>
        </p15:guide>
        <p15:guide id="88" orient="horz" pos="1807">
          <p15:clr>
            <a:srgbClr val="5ACBF0"/>
          </p15:clr>
        </p15:guide>
        <p15:guide id="90" pos="2767">
          <p15:clr>
            <a:srgbClr val="5ACBF0"/>
          </p15:clr>
        </p15:guide>
        <p15:guide id="91" pos="2993">
          <p15:clr>
            <a:srgbClr val="5ACBF0"/>
          </p15:clr>
        </p15:guide>
        <p15:guide id="92" orient="horz" pos="17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0E0408-C1F6-4C8C-8BE6-F3546C50E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965" y="4530334"/>
            <a:ext cx="2300431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 dirty="0" smtClean="0"/>
              <a:t>ЗНАНИЕ. ОПЫТ. МАСТЕРСТВО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466302-3DD1-48F9-8FAB-6EFFD8B2E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3300" y="4530333"/>
            <a:ext cx="20574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pPr algn="ctr"/>
            <a:r>
              <a:rPr lang="ru-RU" smtClean="0">
                <a:cs typeface="Arial" panose="020B0604020202020204" pitchFamily="34" charset="0"/>
              </a:rPr>
              <a:t>2022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5FB14D-F546-4F52-833E-F364C4C06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4638" y="4530333"/>
            <a:ext cx="20574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6D0E9A-23A8-44EA-8184-F1BBBB7486F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C0ABD3-AE8A-4361-AA58-DF19111C7E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234311" y="238633"/>
            <a:ext cx="1440000" cy="24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46" r:id="rId2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lang="en-US" sz="1500" b="1" i="0" kern="1200" cap="none" dirty="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900" b="0" i="0" kern="1200" cap="none">
          <a:solidFill>
            <a:schemeClr val="tx1"/>
          </a:solidFill>
          <a:latin typeface="Arial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900" b="0" i="0" kern="1200" cap="none">
          <a:solidFill>
            <a:schemeClr val="tx1"/>
          </a:solidFill>
          <a:latin typeface="Arial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900" b="0" i="0" kern="1200" cap="none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b="0" i="0" kern="1200" cap="none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b="0" i="0" kern="1200" cap="none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8" pos="295" userDrawn="1">
          <p15:clr>
            <a:srgbClr val="000000"/>
          </p15:clr>
        </p15:guide>
        <p15:guide id="54" pos="5465" userDrawn="1">
          <p15:clr>
            <a:srgbClr val="000000"/>
          </p15:clr>
        </p15:guide>
        <p15:guide id="55" orient="horz" pos="2981" userDrawn="1">
          <p15:clr>
            <a:srgbClr val="000000"/>
          </p15:clr>
        </p15:guide>
        <p15:guide id="56" orient="horz" pos="429" userDrawn="1">
          <p15:clr>
            <a:srgbClr val="000000"/>
          </p15:clr>
        </p15:guide>
        <p15:guide id="57" orient="horz" pos="3117" userDrawn="1">
          <p15:clr>
            <a:srgbClr val="9FCC3B"/>
          </p15:clr>
        </p15:guide>
        <p15:guide id="58" pos="2880" userDrawn="1">
          <p15:clr>
            <a:srgbClr val="F26B43"/>
          </p15:clr>
        </p15:guide>
        <p15:guide id="72" orient="horz" pos="599" userDrawn="1">
          <p15:clr>
            <a:srgbClr val="5ACBF0"/>
          </p15:clr>
        </p15:guide>
        <p15:guide id="78" orient="horz" pos="260" userDrawn="1">
          <p15:clr>
            <a:srgbClr val="547EBF"/>
          </p15:clr>
        </p15:guide>
        <p15:guide id="79" orient="horz" pos="175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8AE691-D4E1-42D2-8869-8BCE6B8C0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9532" y="5002024"/>
            <a:ext cx="1258524" cy="556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2022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9839C97-0FCA-4AFC-8C0F-3CB00F2E3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9535" y="5002024"/>
            <a:ext cx="1870183" cy="556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ЗНАНИЕ. ОПЫТ. МАСТЕРСТВО.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E59A59-122D-48D8-8A1A-B49E1B82D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68" y="5002024"/>
            <a:ext cx="2057400" cy="556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EF09C22F-CFE1-41E9-8302-6DD5C04180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32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80" r:id="rId4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lang="en-US" sz="1500" b="1" i="0" kern="1200" cap="none" dirty="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900" b="0" i="0" kern="1200" cap="none">
          <a:solidFill>
            <a:schemeClr val="tx1"/>
          </a:solidFill>
          <a:latin typeface="Arial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900" b="0" i="0" kern="1200" cap="none">
          <a:solidFill>
            <a:schemeClr val="tx1"/>
          </a:solidFill>
          <a:latin typeface="Arial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900" b="0" i="0" kern="1200" cap="none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b="0" i="0" kern="1200" cap="none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b="0" i="0" kern="1200" cap="none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8" pos="295" userDrawn="1">
          <p15:clr>
            <a:srgbClr val="000000"/>
          </p15:clr>
        </p15:guide>
        <p15:guide id="54" pos="5465" userDrawn="1">
          <p15:clr>
            <a:srgbClr val="000000"/>
          </p15:clr>
        </p15:guide>
        <p15:guide id="55" orient="horz" pos="2981" userDrawn="1">
          <p15:clr>
            <a:srgbClr val="000000"/>
          </p15:clr>
        </p15:guide>
        <p15:guide id="56" orient="horz" pos="429" userDrawn="1">
          <p15:clr>
            <a:srgbClr val="000000"/>
          </p15:clr>
        </p15:guide>
        <p15:guide id="57" orient="horz" pos="3117" userDrawn="1">
          <p15:clr>
            <a:srgbClr val="9FCC3B"/>
          </p15:clr>
        </p15:guide>
        <p15:guide id="58" pos="2880" userDrawn="1">
          <p15:clr>
            <a:srgbClr val="F26B43"/>
          </p15:clr>
        </p15:guide>
        <p15:guide id="72" orient="horz" pos="599" userDrawn="1">
          <p15:clr>
            <a:srgbClr val="5ACBF0"/>
          </p15:clr>
        </p15:guide>
        <p15:guide id="78" orient="horz" pos="260" userDrawn="1">
          <p15:clr>
            <a:srgbClr val="547EBF"/>
          </p15:clr>
        </p15:guide>
        <p15:guide id="79" orient="horz" pos="175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0E0408-C1F6-4C8C-8BE6-F3546C50E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963" y="4530330"/>
            <a:ext cx="2300431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 dirty="0"/>
              <a:t>ЗНАНИЕ. ОПЫТ. МАСТЕРСТВО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466302-3DD1-48F9-8FAB-6EFFD8B2E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3300" y="4530330"/>
            <a:ext cx="20574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bg2"/>
                </a:solidFill>
              </a:defRPr>
            </a:lvl1pPr>
          </a:lstStyle>
          <a:p>
            <a:pPr algn="ctr"/>
            <a:r>
              <a:rPr lang="ru-RU" smtClean="0">
                <a:cs typeface="Arial" panose="020B0604020202020204" pitchFamily="34" charset="0"/>
              </a:rPr>
              <a:t>2022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5FB14D-F546-4F52-833E-F364C4C06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4638" y="4530330"/>
            <a:ext cx="20574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6D0E9A-23A8-44EA-8184-F1BBBB7486F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C0ABD3-AE8A-4361-AA58-DF19111C7E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2000" y="227116"/>
            <a:ext cx="1403350" cy="1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4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lang="en-US" sz="1500" b="1" i="0" kern="1200" cap="none" dirty="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900" b="0" i="0" kern="1200" cap="none">
          <a:solidFill>
            <a:schemeClr val="tx1"/>
          </a:solidFill>
          <a:latin typeface="Arial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900" b="0" i="0" kern="1200" cap="none">
          <a:solidFill>
            <a:schemeClr val="tx1"/>
          </a:solidFill>
          <a:latin typeface="Arial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900" b="0" i="0" kern="1200" cap="none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b="0" i="0" kern="1200" cap="none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b="0" i="0" kern="1200" cap="none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8" pos="295">
          <p15:clr>
            <a:srgbClr val="000000"/>
          </p15:clr>
        </p15:guide>
        <p15:guide id="54" pos="5465">
          <p15:clr>
            <a:srgbClr val="000000"/>
          </p15:clr>
        </p15:guide>
        <p15:guide id="55" orient="horz" pos="3974">
          <p15:clr>
            <a:srgbClr val="000000"/>
          </p15:clr>
        </p15:guide>
        <p15:guide id="56" orient="horz" pos="572">
          <p15:clr>
            <a:srgbClr val="000000"/>
          </p15:clr>
        </p15:guide>
        <p15:guide id="57" orient="horz" pos="4156">
          <p15:clr>
            <a:srgbClr val="9FCC3B"/>
          </p15:clr>
        </p15:guide>
        <p15:guide id="58" pos="2880">
          <p15:clr>
            <a:srgbClr val="F26B43"/>
          </p15:clr>
        </p15:guide>
        <p15:guide id="72" orient="horz" pos="799">
          <p15:clr>
            <a:srgbClr val="5ACBF0"/>
          </p15:clr>
        </p15:guide>
        <p15:guide id="78" orient="horz" pos="346">
          <p15:clr>
            <a:srgbClr val="547EBF"/>
          </p15:clr>
        </p15:guide>
        <p15:guide id="79" orient="horz" pos="234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9" b="28829"/>
          <a:stretch>
            <a:fillRect/>
          </a:stretch>
        </p:blipFill>
        <p:spPr/>
      </p:pic>
      <p:sp>
        <p:nvSpPr>
          <p:cNvPr id="3" name="Дата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sz="2000" dirty="0" smtClean="0"/>
              <a:t>НАБОР ЭЛЕМЕНТОВ ПЛАСТИКОВОЙ</a:t>
            </a:r>
          </a:p>
          <a:p>
            <a:r>
              <a:rPr lang="ru-RU" sz="2000" dirty="0" smtClean="0"/>
              <a:t>ВОДОСТОЧНОЙ СИСТЕМЫ ТЕХНОНИКОЛЬ ОПТИМА</a:t>
            </a:r>
          </a:p>
          <a:p>
            <a:r>
              <a:rPr lang="ru-RU" sz="2000" dirty="0" smtClean="0"/>
              <a:t>ДЛЯ КРОВЕЛЬНОГО СКАТА 6 МЕТРОВ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0593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7"/>
          </p:nvPr>
        </p:nvSpPr>
        <p:spPr>
          <a:xfrm>
            <a:off x="468314" y="1599642"/>
            <a:ext cx="4103686" cy="3024750"/>
          </a:xfrm>
        </p:spPr>
        <p:txBody>
          <a:bodyPr/>
          <a:lstStyle/>
          <a:p>
            <a:r>
              <a:rPr lang="ru-RU" b="1" dirty="0" smtClean="0"/>
              <a:t>1. </a:t>
            </a:r>
            <a:r>
              <a:rPr lang="ru-RU" dirty="0" smtClean="0"/>
              <a:t>Определите </a:t>
            </a:r>
            <a:r>
              <a:rPr lang="ru-RU" dirty="0"/>
              <a:t>в каком месте будет располагаться воронка, чтобы </a:t>
            </a:r>
            <a:r>
              <a:rPr lang="ru-RU" dirty="0" smtClean="0"/>
              <a:t>задать </a:t>
            </a:r>
            <a:r>
              <a:rPr lang="ru-RU" dirty="0"/>
              <a:t>направление движения воды (рис. 1), с учетом удобного места </a:t>
            </a:r>
            <a:r>
              <a:rPr lang="ru-RU" dirty="0" smtClean="0"/>
              <a:t>отвода </a:t>
            </a:r>
            <a:r>
              <a:rPr lang="ru-RU" dirty="0"/>
              <a:t>воды в дренаж. При этом воронку на этом этапе не монтируют, </a:t>
            </a:r>
            <a:r>
              <a:rPr lang="ru-RU" dirty="0" smtClean="0"/>
              <a:t>только размечают </a:t>
            </a:r>
            <a:r>
              <a:rPr lang="ru-RU" dirty="0"/>
              <a:t>месторасположение на лобовой доске</a:t>
            </a:r>
            <a:r>
              <a:rPr lang="ru-RU" dirty="0" smtClean="0"/>
              <a:t>.</a:t>
            </a:r>
          </a:p>
          <a:p>
            <a:pPr marL="228600" indent="-228600">
              <a:buAutoNum type="arabicPeriod"/>
            </a:pPr>
            <a:endParaRPr lang="ru-RU" dirty="0"/>
          </a:p>
          <a:p>
            <a:r>
              <a:rPr lang="ru-RU" b="1" dirty="0"/>
              <a:t>2. </a:t>
            </a:r>
            <a:r>
              <a:rPr lang="ru-RU" dirty="0"/>
              <a:t>Закрепите первый кронштейн на максимальном расстоянии от </a:t>
            </a:r>
            <a:r>
              <a:rPr lang="ru-RU" dirty="0" smtClean="0"/>
              <a:t>планируемого </a:t>
            </a:r>
            <a:r>
              <a:rPr lang="ru-RU" dirty="0"/>
              <a:t>месторасположения воронки, но на расстоянии не </a:t>
            </a:r>
            <a:r>
              <a:rPr lang="ru-RU" dirty="0" smtClean="0"/>
              <a:t>более 15 </a:t>
            </a:r>
            <a:r>
              <a:rPr lang="ru-RU" dirty="0"/>
              <a:t>см от края карниза. Соблюдайте важные правила, указанные в </a:t>
            </a:r>
            <a:r>
              <a:rPr lang="ru-RU" dirty="0" smtClean="0"/>
              <a:t>пункте </a:t>
            </a:r>
            <a:r>
              <a:rPr lang="ru-RU" b="1" dirty="0" smtClean="0"/>
              <a:t>«</a:t>
            </a:r>
            <a:r>
              <a:rPr lang="ru-RU" b="1" dirty="0"/>
              <a:t>ПРИСТУПАЯ К </a:t>
            </a:r>
            <a:r>
              <a:rPr lang="ru-RU" b="1" dirty="0" smtClean="0"/>
              <a:t>МОНТАЖУ, </a:t>
            </a:r>
            <a:r>
              <a:rPr lang="ru-RU" b="1" dirty="0"/>
              <a:t>ВАЖНО </a:t>
            </a:r>
            <a:r>
              <a:rPr lang="ru-RU" b="1" dirty="0" smtClean="0"/>
              <a:t>ЗНАТЬ»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dirty="0"/>
              <a:t>3. </a:t>
            </a:r>
            <a:r>
              <a:rPr lang="ru-RU" dirty="0"/>
              <a:t>Замерьте расстояние от кронштейна до воронки в метрах, и </a:t>
            </a:r>
            <a:r>
              <a:rPr lang="ru-RU" dirty="0" smtClean="0"/>
              <a:t>умножьте на </a:t>
            </a:r>
            <a:r>
              <a:rPr lang="ru-RU" dirty="0"/>
              <a:t>3,5 мм. – получится требуемый перепад высот между крайним </a:t>
            </a:r>
            <a:r>
              <a:rPr lang="ru-RU" dirty="0" smtClean="0"/>
              <a:t>кронштейном </a:t>
            </a:r>
            <a:r>
              <a:rPr lang="ru-RU" dirty="0"/>
              <a:t>и воронкой на противоположном краю карниза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4751388" y="1590049"/>
            <a:ext cx="3924300" cy="2395202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МОНТАЖ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922940"/>
            <a:ext cx="1584176" cy="396044"/>
          </a:xfrm>
          <a:prstGeom prst="rect">
            <a:avLst/>
          </a:prstGeom>
          <a:solidFill>
            <a:srgbClr val="E30613"/>
          </a:solidFill>
          <a:ln>
            <a:noFill/>
          </a:ln>
          <a:effectLst>
            <a:outerShdw dist="88900" dir="3660000" sx="101000" sy="101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31540" y="1013996"/>
            <a:ext cx="1584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FFFFFF"/>
                </a:solidFill>
              </a:rPr>
              <a:t>ПОРЯДОК РАБОТЫ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7035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7"/>
          </p:nvPr>
        </p:nvSpPr>
        <p:spPr>
          <a:xfrm>
            <a:off x="468314" y="2607754"/>
            <a:ext cx="3923667" cy="2016638"/>
          </a:xfrm>
        </p:spPr>
        <p:txBody>
          <a:bodyPr/>
          <a:lstStyle/>
          <a:p>
            <a:r>
              <a:rPr lang="ru-RU" b="1" dirty="0"/>
              <a:t>4. </a:t>
            </a:r>
            <a:r>
              <a:rPr lang="ru-RU" dirty="0"/>
              <a:t>Закрепите воронку через специальные отверстия в </a:t>
            </a:r>
            <a:r>
              <a:rPr lang="ru-RU" dirty="0" smtClean="0"/>
              <a:t>запланированном месте </a:t>
            </a:r>
            <a:r>
              <a:rPr lang="ru-RU" dirty="0"/>
              <a:t>ниже уровня первого кронштейна с учетом рассчитанного </a:t>
            </a:r>
            <a:r>
              <a:rPr lang="ru-RU" dirty="0" smtClean="0"/>
              <a:t>ранее наклона </a:t>
            </a:r>
            <a:r>
              <a:rPr lang="ru-RU" dirty="0"/>
              <a:t>желоба (см. п. 3). Воронка имеет 2 крепёжных ответствуя и </a:t>
            </a:r>
            <a:r>
              <a:rPr lang="ru-RU" dirty="0" smtClean="0"/>
              <a:t>монтируется </a:t>
            </a:r>
            <a:r>
              <a:rPr lang="ru-RU" dirty="0"/>
              <a:t>к лобовой доске </a:t>
            </a:r>
            <a:r>
              <a:rPr lang="ru-RU" dirty="0" err="1"/>
              <a:t>саморезами</a:t>
            </a:r>
            <a:r>
              <a:rPr lang="ru-RU" dirty="0"/>
              <a:t> 5*30 мм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b="1" dirty="0"/>
              <a:t>5. </a:t>
            </a:r>
            <a:r>
              <a:rPr lang="ru-RU" dirty="0"/>
              <a:t>Натяните шнур между воронкой и первым кронштейном и </a:t>
            </a:r>
            <a:r>
              <a:rPr lang="ru-RU" dirty="0" smtClean="0"/>
              <a:t>зафиксируйте </a:t>
            </a:r>
            <a:r>
              <a:rPr lang="ru-RU" dirty="0"/>
              <a:t>соединители по уровню натянутого шнура через каждые 2 </a:t>
            </a:r>
            <a:r>
              <a:rPr lang="ru-RU" dirty="0" smtClean="0"/>
              <a:t>метра за </a:t>
            </a:r>
            <a:r>
              <a:rPr lang="ru-RU" dirty="0"/>
              <a:t>минусом расстояния температурных насечек, указанного внутри </a:t>
            </a:r>
            <a:r>
              <a:rPr lang="ru-RU" dirty="0" smtClean="0"/>
              <a:t>элементов</a:t>
            </a:r>
            <a:r>
              <a:rPr lang="ru-RU" dirty="0"/>
              <a:t>. Соединители имеют собственные крепежные отверстия и </a:t>
            </a:r>
            <a:r>
              <a:rPr lang="ru-RU" dirty="0" smtClean="0"/>
              <a:t>монтируются </a:t>
            </a:r>
            <a:r>
              <a:rPr lang="ru-RU" dirty="0"/>
              <a:t>на лобовую доску </a:t>
            </a:r>
            <a:r>
              <a:rPr lang="ru-RU" dirty="0" err="1"/>
              <a:t>саморезами</a:t>
            </a:r>
            <a:r>
              <a:rPr lang="ru-RU" dirty="0"/>
              <a:t> 5 * 30 мм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8"/>
          </p:nvPr>
        </p:nvSpPr>
        <p:spPr>
          <a:xfrm>
            <a:off x="4752020" y="2607753"/>
            <a:ext cx="3923667" cy="2016041"/>
          </a:xfrm>
        </p:spPr>
        <p:txBody>
          <a:bodyPr/>
          <a:lstStyle/>
          <a:p>
            <a:r>
              <a:rPr lang="ru-RU" b="1" dirty="0"/>
              <a:t>6. </a:t>
            </a:r>
            <a:r>
              <a:rPr lang="ru-RU" dirty="0"/>
              <a:t>Смонтируйте остальные кронштейны по уровню шнура с шагом</a:t>
            </a:r>
          </a:p>
          <a:p>
            <a:r>
              <a:rPr lang="ru-RU" dirty="0"/>
              <a:t>60 см. Ближайшие кронштейны к воронке и соединителю </a:t>
            </a:r>
            <a:r>
              <a:rPr lang="ru-RU" dirty="0" smtClean="0"/>
              <a:t>установите на </a:t>
            </a:r>
            <a:r>
              <a:rPr lang="ru-RU" dirty="0"/>
              <a:t>расстоянии 10 см с каждой стороны (рис. 2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r>
              <a:rPr lang="ru-RU" b="1" dirty="0"/>
              <a:t>7. </a:t>
            </a:r>
            <a:r>
              <a:rPr lang="ru-RU" dirty="0"/>
              <a:t>Крайний кронштейн с противоположной стороны воронки должен </a:t>
            </a:r>
            <a:r>
              <a:rPr lang="ru-RU" dirty="0" smtClean="0"/>
              <a:t>находиться </a:t>
            </a:r>
            <a:r>
              <a:rPr lang="ru-RU" dirty="0"/>
              <a:t>от края карниза на расстоянии не более 15 см.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МОНТАЖ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7534"/>
            <a:ext cx="8352928" cy="18911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r="9576"/>
          <a:stretch/>
        </p:blipFill>
        <p:spPr>
          <a:xfrm>
            <a:off x="4680013" y="3903898"/>
            <a:ext cx="4104456" cy="4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3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ru-RU" b="1" dirty="0"/>
              <a:t>8. </a:t>
            </a:r>
            <a:r>
              <a:rPr lang="ru-RU" dirty="0"/>
              <a:t>Вставьте кромку желоба внутрь воронки «изнутри-наружу» со </a:t>
            </a:r>
            <a:r>
              <a:rPr lang="ru-RU" dirty="0" smtClean="0"/>
              <a:t>стороны </a:t>
            </a:r>
            <a:r>
              <a:rPr lang="ru-RU" dirty="0"/>
              <a:t>лобовой доски, а затем защелкните желоб в наружных пазах </a:t>
            </a:r>
            <a:r>
              <a:rPr lang="ru-RU" dirty="0" smtClean="0"/>
              <a:t>кронштейнов</a:t>
            </a:r>
            <a:r>
              <a:rPr lang="ru-RU" dirty="0"/>
              <a:t>. Желоб должен быть установлен в воронке до отметки «</a:t>
            </a:r>
            <a:r>
              <a:rPr lang="ru-RU" dirty="0" smtClean="0"/>
              <a:t>Вставить </a:t>
            </a:r>
            <a:r>
              <a:rPr lang="ru-RU" dirty="0"/>
              <a:t>до сих пор» (рис. 3</a:t>
            </a:r>
            <a:r>
              <a:rPr lang="ru-RU" dirty="0" smtClean="0"/>
              <a:t>).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/>
              <a:t>9. </a:t>
            </a:r>
            <a:r>
              <a:rPr lang="ru-RU" dirty="0"/>
              <a:t>Аналогично зафиксируйте желоб в кронштейнах и соединителях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dirty="0"/>
              <a:t>10. </a:t>
            </a:r>
            <a:r>
              <a:rPr lang="ru-RU" dirty="0"/>
              <a:t>При соединении воронки с заглушкой на краю карниза </a:t>
            </a:r>
            <a:r>
              <a:rPr lang="ru-RU" dirty="0" smtClean="0"/>
              <a:t>отрежьте желоб </a:t>
            </a:r>
            <a:r>
              <a:rPr lang="ru-RU" dirty="0"/>
              <a:t>необходимой длины. Для этих целей в комплекте идет </a:t>
            </a:r>
            <a:r>
              <a:rPr lang="ru-RU" dirty="0" smtClean="0"/>
              <a:t>элемент длиной </a:t>
            </a:r>
            <a:r>
              <a:rPr lang="ru-RU" dirty="0"/>
              <a:t>1 м. Установите заглушку до защелкивания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dirty="0"/>
              <a:t>11. </a:t>
            </a:r>
            <a:r>
              <a:rPr lang="ru-RU" dirty="0"/>
              <a:t>Соедините трубу с воронкой используя один из способов </a:t>
            </a:r>
            <a:r>
              <a:rPr lang="ru-RU" dirty="0" smtClean="0"/>
              <a:t> (</a:t>
            </a:r>
            <a:r>
              <a:rPr lang="ru-RU" dirty="0"/>
              <a:t>рис. 4).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4788024" y="987574"/>
            <a:ext cx="3924300" cy="156972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МОНТАЖ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" r="14201" b="4938"/>
          <a:stretch/>
        </p:blipFill>
        <p:spPr>
          <a:xfrm>
            <a:off x="395536" y="1743658"/>
            <a:ext cx="3942970" cy="3960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6452"/>
          <a:stretch/>
        </p:blipFill>
        <p:spPr>
          <a:xfrm>
            <a:off x="395536" y="4047915"/>
            <a:ext cx="3960440" cy="38219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192907" y="2643758"/>
            <a:ext cx="1483549" cy="1980220"/>
          </a:xfrm>
          <a:prstGeom prst="rect">
            <a:avLst/>
          </a:prstGeom>
          <a:solidFill>
            <a:srgbClr val="E619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236296" y="3111810"/>
            <a:ext cx="14401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2"/>
                </a:solidFill>
                <a:ea typeface="Calibri" panose="020F0502020204030204" pitchFamily="34" charset="0"/>
              </a:rPr>
              <a:t>Герметичность системы достигается за счет специальных уплотнителей и не требует обработки клеем или </a:t>
            </a:r>
            <a:r>
              <a:rPr lang="ru-RU" sz="1000" dirty="0" err="1">
                <a:solidFill>
                  <a:schemeClr val="bg2"/>
                </a:solidFill>
                <a:ea typeface="Calibri" panose="020F0502020204030204" pitchFamily="34" charset="0"/>
              </a:rPr>
              <a:t>герметиком</a:t>
            </a:r>
            <a:r>
              <a:rPr lang="ru-RU" sz="1000" dirty="0">
                <a:solidFill>
                  <a:schemeClr val="bg2"/>
                </a:solidFill>
                <a:ea typeface="Calibri" panose="020F0502020204030204" pitchFamily="34" charset="0"/>
              </a:rPr>
              <a:t>.</a:t>
            </a:r>
            <a:endParaRPr lang="ru-RU" sz="1000" dirty="0">
              <a:solidFill>
                <a:schemeClr val="bg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163" y="2607754"/>
            <a:ext cx="2304256" cy="204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1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7"/>
          </p:nvPr>
        </p:nvSpPr>
        <p:spPr>
          <a:xfrm>
            <a:off x="468314" y="951910"/>
            <a:ext cx="4031678" cy="3672482"/>
          </a:xfrm>
        </p:spPr>
        <p:txBody>
          <a:bodyPr/>
          <a:lstStyle/>
          <a:p>
            <a:r>
              <a:rPr lang="ru-RU" b="1" dirty="0"/>
              <a:t>12. </a:t>
            </a:r>
            <a:r>
              <a:rPr lang="ru-RU" dirty="0"/>
              <a:t>Зафиксируйте трубу на фасаде при помощи хомутов с шагом 150 см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dirty="0"/>
              <a:t>13. </a:t>
            </a:r>
            <a:r>
              <a:rPr lang="ru-RU" dirty="0"/>
              <a:t>Если высота карниза больше 2 метров – соедините трубы при </a:t>
            </a:r>
            <a:r>
              <a:rPr lang="ru-RU" dirty="0" smtClean="0"/>
              <a:t>помощи </a:t>
            </a:r>
            <a:r>
              <a:rPr lang="ru-RU" dirty="0"/>
              <a:t>муфты. Муфта фиксируется на фасаде при помощи хомута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dirty="0"/>
              <a:t>14. </a:t>
            </a:r>
            <a:r>
              <a:rPr lang="ru-RU" dirty="0"/>
              <a:t>Установите слив на водосточную трубу на высоте не менее 15 </a:t>
            </a:r>
            <a:r>
              <a:rPr lang="ru-RU" dirty="0" smtClean="0"/>
              <a:t>см от </a:t>
            </a:r>
            <a:r>
              <a:rPr lang="ru-RU" dirty="0" err="1"/>
              <a:t>отмостки</a:t>
            </a:r>
            <a:r>
              <a:rPr lang="ru-RU" dirty="0"/>
              <a:t> или 20 см от грунта и направьте его к дренажу. </a:t>
            </a:r>
            <a:r>
              <a:rPr lang="ru-RU" dirty="0" smtClean="0"/>
              <a:t>Зафиксируйте </a:t>
            </a:r>
            <a:r>
              <a:rPr lang="ru-RU" dirty="0"/>
              <a:t>слив при помощи хомута.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5328085" y="904087"/>
            <a:ext cx="2736464" cy="3720301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МОНТАЖ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9550"/>
          <a:stretch/>
        </p:blipFill>
        <p:spPr>
          <a:xfrm>
            <a:off x="359532" y="2787774"/>
            <a:ext cx="3261198" cy="4995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756" y="3543858"/>
            <a:ext cx="1846511" cy="11315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89873" r="1101" b="16241"/>
          <a:stretch/>
        </p:blipFill>
        <p:spPr>
          <a:xfrm rot="5400000">
            <a:off x="3292854" y="3137323"/>
            <a:ext cx="325431" cy="4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7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2097"/>
            <a:ext cx="9144000" cy="2090928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ТЕХНОЛОГИЯ ПРОИЗВОДСТВА</a:t>
            </a:r>
            <a:endParaRPr lang="ru-RU" dirty="0"/>
          </a:p>
        </p:txBody>
      </p:sp>
      <p:sp>
        <p:nvSpPr>
          <p:cNvPr id="11" name="Объект 4"/>
          <p:cNvSpPr>
            <a:spLocks noGrp="1"/>
          </p:cNvSpPr>
          <p:nvPr>
            <p:ph sz="quarter" idx="17"/>
          </p:nvPr>
        </p:nvSpPr>
        <p:spPr>
          <a:xfrm>
            <a:off x="539552" y="1311610"/>
            <a:ext cx="3816424" cy="1754860"/>
          </a:xfrm>
        </p:spPr>
        <p:txBody>
          <a:bodyPr/>
          <a:lstStyle/>
          <a:p>
            <a:pPr algn="just"/>
            <a:r>
              <a:rPr lang="ru-RU" sz="1050" dirty="0" smtClean="0">
                <a:latin typeface="+mn-lt"/>
              </a:rPr>
              <a:t>На </a:t>
            </a:r>
            <a:r>
              <a:rPr lang="ru-RU" sz="1050" dirty="0">
                <a:latin typeface="+mn-lt"/>
              </a:rPr>
              <a:t>производстве используется станция </a:t>
            </a:r>
            <a:r>
              <a:rPr lang="ru-RU" sz="1050" dirty="0" smtClean="0">
                <a:latin typeface="+mn-lt"/>
              </a:rPr>
              <a:t>смешения с автоматической дозировкой и подачей </a:t>
            </a:r>
            <a:r>
              <a:rPr lang="ru-RU" sz="1050" dirty="0">
                <a:latin typeface="+mn-lt"/>
              </a:rPr>
              <a:t>компонентов итальянской компании PLASMEC, что позволяет обеспечить производство </a:t>
            </a:r>
            <a:r>
              <a:rPr lang="ru-RU" sz="1050" dirty="0" err="1">
                <a:latin typeface="+mn-lt"/>
              </a:rPr>
              <a:t>высокачественным</a:t>
            </a:r>
            <a:r>
              <a:rPr lang="ru-RU" sz="1050" dirty="0">
                <a:latin typeface="+mn-lt"/>
              </a:rPr>
              <a:t> ПВХ компаундом. </a:t>
            </a:r>
            <a:endParaRPr lang="ru-RU" sz="1050" dirty="0" smtClean="0">
              <a:latin typeface="+mn-lt"/>
            </a:endParaRPr>
          </a:p>
          <a:p>
            <a:pPr algn="just"/>
            <a:endParaRPr lang="ru-RU" sz="1050" dirty="0">
              <a:latin typeface="+mn-lt"/>
            </a:endParaRPr>
          </a:p>
          <a:p>
            <a:pPr algn="just"/>
            <a:r>
              <a:rPr lang="ru-RU" sz="1050" dirty="0">
                <a:latin typeface="+mn-lt"/>
              </a:rPr>
              <a:t>Для производства сырья используются материалы от ведущих лидеров полимерной промышленности: </a:t>
            </a:r>
            <a:r>
              <a:rPr lang="ru-RU" sz="1050" dirty="0" err="1">
                <a:latin typeface="+mn-lt"/>
              </a:rPr>
              <a:t>Arkema</a:t>
            </a:r>
            <a:r>
              <a:rPr lang="ru-RU" sz="1050" dirty="0">
                <a:latin typeface="+mn-lt"/>
              </a:rPr>
              <a:t> </a:t>
            </a:r>
            <a:r>
              <a:rPr lang="ru-RU" sz="1050" dirty="0" err="1">
                <a:latin typeface="+mn-lt"/>
              </a:rPr>
              <a:t>France</a:t>
            </a:r>
            <a:r>
              <a:rPr lang="ru-RU" sz="1050" dirty="0">
                <a:latin typeface="+mn-lt"/>
              </a:rPr>
              <a:t>, Бельгия, </a:t>
            </a:r>
            <a:r>
              <a:rPr lang="ru-RU" sz="1050" dirty="0" err="1">
                <a:latin typeface="+mn-lt"/>
              </a:rPr>
              <a:t>Reagens</a:t>
            </a:r>
            <a:r>
              <a:rPr lang="ru-RU" sz="1050" dirty="0">
                <a:latin typeface="+mn-lt"/>
              </a:rPr>
              <a:t> </a:t>
            </a:r>
            <a:r>
              <a:rPr lang="ru-RU" sz="1050" dirty="0" err="1">
                <a:latin typeface="+mn-lt"/>
              </a:rPr>
              <a:t>GmbH</a:t>
            </a:r>
            <a:r>
              <a:rPr lang="ru-RU" sz="1050" dirty="0">
                <a:latin typeface="+mn-lt"/>
              </a:rPr>
              <a:t>, Германия, </a:t>
            </a:r>
            <a:r>
              <a:rPr lang="ru-RU" sz="1050" dirty="0" err="1">
                <a:latin typeface="+mn-lt"/>
              </a:rPr>
              <a:t>Emery</a:t>
            </a:r>
            <a:r>
              <a:rPr lang="ru-RU" sz="1050" dirty="0">
                <a:latin typeface="+mn-lt"/>
              </a:rPr>
              <a:t> </a:t>
            </a:r>
            <a:r>
              <a:rPr lang="ru-RU" sz="1050" dirty="0" err="1">
                <a:latin typeface="+mn-lt"/>
              </a:rPr>
              <a:t>Oleochemicals</a:t>
            </a:r>
            <a:r>
              <a:rPr lang="ru-RU" sz="1050" dirty="0">
                <a:latin typeface="+mn-lt"/>
              </a:rPr>
              <a:t> </a:t>
            </a:r>
            <a:r>
              <a:rPr lang="ru-RU" sz="1050" dirty="0" err="1">
                <a:latin typeface="+mn-lt"/>
              </a:rPr>
              <a:t>GmbH</a:t>
            </a:r>
            <a:r>
              <a:rPr lang="ru-RU" sz="1050" dirty="0">
                <a:latin typeface="+mn-lt"/>
              </a:rPr>
              <a:t>, Германия.</a:t>
            </a:r>
          </a:p>
          <a:p>
            <a:pPr algn="just"/>
            <a:endParaRPr lang="ru-RU" sz="1050" dirty="0">
              <a:latin typeface="+mn-lt"/>
            </a:endParaRPr>
          </a:p>
        </p:txBody>
      </p:sp>
      <p:sp>
        <p:nvSpPr>
          <p:cNvPr id="13" name="Объект 6"/>
          <p:cNvSpPr>
            <a:spLocks noGrp="1"/>
          </p:cNvSpPr>
          <p:nvPr>
            <p:ph sz="quarter" idx="4294967295"/>
          </p:nvPr>
        </p:nvSpPr>
        <p:spPr>
          <a:xfrm>
            <a:off x="4788796" y="1311610"/>
            <a:ext cx="3923664" cy="828348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+mn-lt"/>
              </a:rPr>
              <a:t>Производство </a:t>
            </a:r>
            <a:r>
              <a:rPr lang="ru-RU" dirty="0">
                <a:latin typeface="+mn-lt"/>
              </a:rPr>
              <a:t>комплектующих происходит методом литья под давлением – это технология производства элементов путем расплава и впрыска ПВХ под давление в пресс форму с последующим </a:t>
            </a:r>
            <a:r>
              <a:rPr lang="ru-RU" dirty="0" smtClean="0">
                <a:latin typeface="+mn-lt"/>
              </a:rPr>
              <a:t>охлаждением.</a:t>
            </a:r>
            <a:endParaRPr lang="ru-RU" dirty="0">
              <a:latin typeface="+mn-lt"/>
            </a:endParaRPr>
          </a:p>
          <a:p>
            <a:pPr marL="0" indent="0" algn="just">
              <a:buNone/>
            </a:pPr>
            <a:endParaRPr lang="ru-RU" dirty="0">
              <a:latin typeface="+mn-lt"/>
            </a:endParaRPr>
          </a:p>
        </p:txBody>
      </p:sp>
      <p:sp>
        <p:nvSpPr>
          <p:cNvPr id="18" name="Объект 5"/>
          <p:cNvSpPr>
            <a:spLocks noGrp="1"/>
          </p:cNvSpPr>
          <p:nvPr>
            <p:ph sz="quarter" idx="4294967295"/>
          </p:nvPr>
        </p:nvSpPr>
        <p:spPr>
          <a:xfrm>
            <a:off x="4788796" y="2463738"/>
            <a:ext cx="3887660" cy="1106690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+mn-lt"/>
              </a:rPr>
              <a:t>Производство </a:t>
            </a:r>
            <a:r>
              <a:rPr lang="ru-RU" dirty="0">
                <a:latin typeface="+mn-lt"/>
              </a:rPr>
              <a:t>труб и желобов осуществляется методом </a:t>
            </a:r>
            <a:r>
              <a:rPr lang="ru-RU" dirty="0" smtClean="0">
                <a:latin typeface="+mn-lt"/>
              </a:rPr>
              <a:t>ко-экструзии</a:t>
            </a:r>
            <a:r>
              <a:rPr lang="ru-RU" dirty="0">
                <a:latin typeface="+mn-lt"/>
              </a:rPr>
              <a:t>, что позволяет комбинировать два слоя пластика с различными рецептурами и достигать  необходимых физико-механических характеристик.</a:t>
            </a:r>
          </a:p>
          <a:p>
            <a:pPr marL="0" indent="0" algn="just">
              <a:buNone/>
            </a:pPr>
            <a:endParaRPr lang="ru-RU" dirty="0"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3548" y="771550"/>
            <a:ext cx="2520280" cy="396044"/>
          </a:xfrm>
          <a:prstGeom prst="rect">
            <a:avLst/>
          </a:prstGeom>
          <a:solidFill>
            <a:srgbClr val="E30613"/>
          </a:solidFill>
          <a:ln>
            <a:noFill/>
          </a:ln>
          <a:effectLst>
            <a:outerShdw dist="88900" dir="3660000" sx="101000" sy="101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39552" y="862606"/>
            <a:ext cx="27723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FFFFFF"/>
                </a:solidFill>
              </a:rPr>
              <a:t>ПОДГОТОВКА ПВХ-КОМПАУНДА</a:t>
            </a: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860032" y="843558"/>
            <a:ext cx="2232248" cy="396044"/>
          </a:xfrm>
          <a:prstGeom prst="rect">
            <a:avLst/>
          </a:prstGeom>
          <a:solidFill>
            <a:srgbClr val="E30613"/>
          </a:solidFill>
          <a:ln>
            <a:noFill/>
          </a:ln>
          <a:effectLst>
            <a:outerShdw dist="88900" dir="3660000" sx="101000" sy="101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896036" y="934614"/>
            <a:ext cx="27723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FFFFFF"/>
                </a:solidFill>
              </a:rPr>
              <a:t>ПРОИЗВОДСТВО ФИТИНГОВ</a:t>
            </a:r>
            <a:endParaRPr lang="ru-RU" sz="11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860032" y="1959682"/>
            <a:ext cx="2736304" cy="396044"/>
          </a:xfrm>
          <a:prstGeom prst="rect">
            <a:avLst/>
          </a:prstGeom>
          <a:solidFill>
            <a:srgbClr val="E30613"/>
          </a:solidFill>
          <a:ln>
            <a:noFill/>
          </a:ln>
          <a:effectLst>
            <a:outerShdw dist="88900" dir="3660000" sx="101000" sy="101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896036" y="2050738"/>
            <a:ext cx="27723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FFFFFF"/>
                </a:solidFill>
              </a:rPr>
              <a:t>ПРОИЗВОДСТВО ЖЕЛОБОВ И ТРУБ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818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5617"/>
            <a:ext cx="9144000" cy="4427884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67EED4E0-0F89-48F6-9EBD-958E38C6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>
                <a:solidFill>
                  <a:schemeClr val="bg2"/>
                </a:solidFill>
              </a:rPr>
              <a:pPr/>
              <a:t>15</a:t>
            </a:fld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12E2746-CF18-410C-8749-0DD7C9C476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ФИЗИКО-МЕХАНИЧЕСКИЕ </a:t>
            </a:r>
            <a:r>
              <a:rPr lang="ru-RU" dirty="0"/>
              <a:t>ХАРАКТЕРИСТИКИ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DC335F9D-8F53-449F-92BD-23E1DBC6211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1540" y="987574"/>
          <a:ext cx="5652628" cy="360607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36161">
                  <a:extLst>
                    <a:ext uri="{9D8B030D-6E8A-4147-A177-3AD203B41FA5}">
                      <a16:colId xmlns:a16="http://schemas.microsoft.com/office/drawing/2014/main" val="4118904996"/>
                    </a:ext>
                  </a:extLst>
                </a:gridCol>
                <a:gridCol w="448115">
                  <a:extLst>
                    <a:ext uri="{9D8B030D-6E8A-4147-A177-3AD203B41FA5}">
                      <a16:colId xmlns:a16="http://schemas.microsoft.com/office/drawing/2014/main" val="115629351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88428227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54716083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729662865"/>
                    </a:ext>
                  </a:extLst>
                </a:gridCol>
              </a:tblGrid>
              <a:tr h="31058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1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Наименование показателя</a:t>
                      </a:r>
                    </a:p>
                  </a:txBody>
                  <a:tcPr marL="9525" marR="9525" marT="9525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800" b="1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Ед. изм.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800" b="1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Критерий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1" i="0" u="none" strike="noStrik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Норма</a:t>
                      </a:r>
                      <a:endParaRPr lang="ru-RU" sz="800" b="1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rtl="0" fontAlgn="t"/>
                      <a:r>
                        <a:rPr lang="bg-BG" sz="800" b="0" dirty="0" smtClean="0">
                          <a:solidFill>
                            <a:schemeClr val="bg2"/>
                          </a:solidFill>
                          <a:latin typeface="+mn-lt"/>
                        </a:rPr>
                        <a:t>Метод испытаний</a:t>
                      </a:r>
                      <a:endParaRPr lang="bg-BG" sz="800" b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54000" marR="54000" marT="35100" marB="35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075574"/>
                  </a:ext>
                </a:extLst>
              </a:tr>
              <a:tr h="2078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Температура размягчения по Вика </a:t>
                      </a:r>
                    </a:p>
                  </a:txBody>
                  <a:tcPr marL="9525" marR="9525" marT="9525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°C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 менее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ГОСТ 15088-2014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803472"/>
                  </a:ext>
                </a:extLst>
              </a:tr>
              <a:tr h="34219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Теплостойкость при 70 °C в течение 1 часа</a:t>
                      </a:r>
                    </a:p>
                  </a:txBody>
                  <a:tcPr marL="9525" marR="9525" marT="9525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°C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отсутствие дефектов   внешнего вида и изменений геометрии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СТО 72746455-3.5.10-2017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441138"/>
                  </a:ext>
                </a:extLst>
              </a:tr>
              <a:tr h="2078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Стойкость цвета изделия после облучения при конденсированной влаге</a:t>
                      </a:r>
                    </a:p>
                  </a:txBody>
                  <a:tcPr marL="9525" marR="9525" marT="9525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незначительное цветовое  отклонение от контрольного образца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СТО 72746455-3.5.10-2017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46805"/>
                  </a:ext>
                </a:extLst>
              </a:tr>
              <a:tr h="2078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Температура эксплуатации:</a:t>
                      </a:r>
                    </a:p>
                  </a:txBody>
                  <a:tcPr marL="9525" marR="9525" marT="9525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СТО 72746455-3.5.10-2017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778326"/>
                  </a:ext>
                </a:extLst>
              </a:tr>
              <a:tr h="2078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минимальная</a:t>
                      </a:r>
                    </a:p>
                  </a:txBody>
                  <a:tcPr marL="9525" marR="9525" marT="9525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2000"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°C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-50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432808"/>
                  </a:ext>
                </a:extLst>
              </a:tr>
              <a:tr h="2078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максимальная</a:t>
                      </a:r>
                    </a:p>
                  </a:txBody>
                  <a:tcPr marL="9525" marR="9525" marT="9525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194015"/>
                  </a:ext>
                </a:extLst>
              </a:tr>
              <a:tr h="2078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Группа горючести</a:t>
                      </a:r>
                    </a:p>
                  </a:txBody>
                  <a:tcPr marL="9525" marR="9525" marT="9525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ГОСТ 30244-94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860677"/>
                  </a:ext>
                </a:extLst>
              </a:tr>
              <a:tr h="2078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Группа воспламеняемости</a:t>
                      </a:r>
                    </a:p>
                  </a:txBody>
                  <a:tcPr marL="9525" marR="9525" marT="9525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ГОСТ 30402-96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928085"/>
                  </a:ext>
                </a:extLst>
              </a:tr>
              <a:tr h="2078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Группа распространения пламени</a:t>
                      </a:r>
                    </a:p>
                  </a:txBody>
                  <a:tcPr marL="9525" marR="9525" marT="9525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РП2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ГОСТ Р 51032/                           ГОСТ 30444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706983"/>
                  </a:ext>
                </a:extLst>
              </a:tr>
              <a:tr h="2078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Прочность при растяжении</a:t>
                      </a:r>
                    </a:p>
                  </a:txBody>
                  <a:tcPr marL="9525" marR="9525" marT="9525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Н/мм²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ГОСТ 11262-2017</a:t>
                      </a:r>
                      <a:b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ISO 527-2:2012)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883788"/>
                  </a:ext>
                </a:extLst>
              </a:tr>
              <a:tr h="2078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Относительное удлинение при разрыве</a:t>
                      </a:r>
                    </a:p>
                  </a:txBody>
                  <a:tcPr marL="9525" marR="9525" marT="9525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 менее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ГОСТ 11262-2017</a:t>
                      </a:r>
                      <a:b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ISO 527-2:2012)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138749"/>
                  </a:ext>
                </a:extLst>
              </a:tr>
              <a:tr h="2078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Толщина стенок трубы</a:t>
                      </a:r>
                    </a:p>
                  </a:txBody>
                  <a:tcPr marL="9525" marR="9525" marT="9525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мм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 пределах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1,4±0,1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ГОСТ Р ИСО 3126-2007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505505"/>
                  </a:ext>
                </a:extLst>
              </a:tr>
              <a:tr h="20786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Толщина стенок желоба</a:t>
                      </a:r>
                    </a:p>
                  </a:txBody>
                  <a:tcPr marL="9525" marR="9525" marT="9525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мм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 менее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1,6±0,1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ГОСТ Р ИСО 3126-2007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921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20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06" y="722671"/>
            <a:ext cx="9144000" cy="442082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67EED4E0-0F89-48F6-9EBD-958E38C6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2132" y="4772914"/>
            <a:ext cx="2057400" cy="273844"/>
          </a:xfrm>
        </p:spPr>
        <p:txBody>
          <a:bodyPr/>
          <a:lstStyle/>
          <a:p>
            <a:fld id="{8E6D0E9A-23A8-44EA-8184-F1BBBB7486F1}" type="slidenum">
              <a:rPr lang="ru-RU">
                <a:solidFill>
                  <a:schemeClr val="bg2"/>
                </a:solidFill>
              </a:rPr>
              <a:pPr/>
              <a:t>16</a:t>
            </a:fld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12E2746-CF18-410C-8749-0DD7C9C476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809" y="190097"/>
            <a:ext cx="6263925" cy="462847"/>
          </a:xfrm>
        </p:spPr>
        <p:txBody>
          <a:bodyPr/>
          <a:lstStyle/>
          <a:p>
            <a:r>
              <a:rPr lang="ru-RU" dirty="0" smtClean="0"/>
              <a:t>ВЕСО-ГАБАРИТНЫЕ ХАРАКТЕРИСТИКИ</a:t>
            </a:r>
            <a:endParaRPr lang="ru-RU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DC335F9D-8F53-449F-92BD-23E1DBC62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766189"/>
              </p:ext>
            </p:extLst>
          </p:nvPr>
        </p:nvGraphicFramePr>
        <p:xfrm>
          <a:off x="455038" y="915567"/>
          <a:ext cx="6228690" cy="260226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188132">
                  <a:extLst>
                    <a:ext uri="{9D8B030D-6E8A-4147-A177-3AD203B41FA5}">
                      <a16:colId xmlns:a16="http://schemas.microsoft.com/office/drawing/2014/main" val="411890499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115629351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884282278"/>
                    </a:ext>
                  </a:extLst>
                </a:gridCol>
                <a:gridCol w="396044">
                  <a:extLst>
                    <a:ext uri="{9D8B030D-6E8A-4147-A177-3AD203B41FA5}">
                      <a16:colId xmlns:a16="http://schemas.microsoft.com/office/drawing/2014/main" val="354716083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48970293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94709429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1850916034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54638617"/>
                    </a:ext>
                  </a:extLst>
                </a:gridCol>
                <a:gridCol w="858197">
                  <a:extLst>
                    <a:ext uri="{9D8B030D-6E8A-4147-A177-3AD203B41FA5}">
                      <a16:colId xmlns:a16="http://schemas.microsoft.com/office/drawing/2014/main" val="2314640019"/>
                    </a:ext>
                  </a:extLst>
                </a:gridCol>
                <a:gridCol w="509953">
                  <a:extLst>
                    <a:ext uri="{9D8B030D-6E8A-4147-A177-3AD203B41FA5}">
                      <a16:colId xmlns:a16="http://schemas.microsoft.com/office/drawing/2014/main" val="1612311169"/>
                    </a:ext>
                  </a:extLst>
                </a:gridCol>
              </a:tblGrid>
              <a:tr h="22864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7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Номенклатура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7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Вес, </a:t>
                      </a:r>
                      <a:r>
                        <a:rPr lang="ru-RU" sz="700" b="0" u="none" strike="noStrike" dirty="0" err="1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шт</a:t>
                      </a:r>
                      <a:r>
                        <a:rPr lang="ru-RU" sz="7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кг 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7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Р-р, </a:t>
                      </a:r>
                      <a:r>
                        <a:rPr lang="ru-RU" sz="700" b="0" u="none" strike="noStrike" dirty="0" err="1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шт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700" b="0" u="none" strike="noStrik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Упак</a:t>
                      </a:r>
                      <a:r>
                        <a:rPr lang="ru-RU" sz="700" b="0" u="none" strike="noStrik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.,</a:t>
                      </a:r>
                      <a:r>
                        <a:rPr lang="ru-RU" sz="700" b="0" u="none" strike="noStrik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шт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700" b="0" u="none" strike="noStrik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Кор., </a:t>
                      </a:r>
                      <a:r>
                        <a:rPr lang="ru-RU" sz="700" b="0" u="none" strike="noStrike" dirty="0" err="1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шт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7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Р-р, </a:t>
                      </a:r>
                      <a:r>
                        <a:rPr lang="ru-RU" sz="700" b="0" u="none" strike="noStrike" dirty="0" err="1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кор</a:t>
                      </a:r>
                      <a:r>
                        <a:rPr lang="ru-RU" sz="7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7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Вес, </a:t>
                      </a:r>
                      <a:r>
                        <a:rPr lang="ru-RU" sz="700" b="0" u="none" strike="noStrike" dirty="0" err="1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кор</a:t>
                      </a:r>
                      <a:r>
                        <a:rPr lang="ru-RU" sz="7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700" b="0" u="none" strike="noStrik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Палета</a:t>
                      </a:r>
                      <a:r>
                        <a:rPr lang="ru-RU" sz="7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700" b="0" u="none" strike="noStrike" dirty="0" err="1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шт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7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Р-р, пал.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7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Вес, пал.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075574"/>
                  </a:ext>
                </a:extLst>
              </a:tr>
              <a:tr h="24607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 smtClean="0">
                          <a:effectLst/>
                          <a:latin typeface="+mn-lt"/>
                        </a:rPr>
                        <a:t>Воронка желоба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215*140*135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630*420*230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1300*1100*1770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803472"/>
                  </a:ext>
                </a:extLst>
              </a:tr>
              <a:tr h="22864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 smtClean="0">
                          <a:effectLst/>
                          <a:latin typeface="+mn-lt"/>
                        </a:rPr>
                        <a:t>Желоб (3м)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3000*120*65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-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-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-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3100*1160*550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441138"/>
                  </a:ext>
                </a:extLst>
              </a:tr>
              <a:tr h="24607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 smtClean="0">
                          <a:effectLst/>
                          <a:latin typeface="+mn-lt"/>
                        </a:rPr>
                        <a:t>Заглушка желоба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140*75*35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630*420*300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1300*1100*1960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46805"/>
                  </a:ext>
                </a:extLst>
              </a:tr>
              <a:tr h="24607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 smtClean="0">
                          <a:effectLst/>
                          <a:latin typeface="+mn-lt"/>
                        </a:rPr>
                        <a:t>Колено трубы 135°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0,153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150*120*84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630*420*300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10,38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1300*1100*1960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346,4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778326"/>
                  </a:ext>
                </a:extLst>
              </a:tr>
              <a:tr h="24607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 smtClean="0">
                          <a:effectLst/>
                          <a:latin typeface="+mn-lt"/>
                        </a:rPr>
                        <a:t>Кронштейн желоба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130*102*55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630*420*300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1300*1100*1960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432808"/>
                  </a:ext>
                </a:extLst>
              </a:tr>
              <a:tr h="22864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 smtClean="0">
                          <a:effectLst/>
                          <a:latin typeface="+mn-lt"/>
                        </a:rPr>
                        <a:t>Муфта трубы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0,088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90*85*85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630*420*300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14,84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1300*1100*1960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480,2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194015"/>
                  </a:ext>
                </a:extLst>
              </a:tr>
              <a:tr h="22864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 smtClean="0">
                          <a:effectLst/>
                          <a:latin typeface="+mn-lt"/>
                        </a:rPr>
                        <a:t>Слив трубы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0,128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150*120*84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630*420*230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1300*1100*1770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278,6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860677"/>
                  </a:ext>
                </a:extLst>
              </a:tr>
              <a:tr h="24607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 smtClean="0">
                          <a:effectLst/>
                          <a:latin typeface="+mn-lt"/>
                        </a:rPr>
                        <a:t>Соединитель желоба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142*120*75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630*420*230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8,63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1300*1100*1770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336,875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928085"/>
                  </a:ext>
                </a:extLst>
              </a:tr>
              <a:tr h="22864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 smtClean="0">
                          <a:effectLst/>
                          <a:latin typeface="+mn-lt"/>
                        </a:rPr>
                        <a:t>Труба (3м)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3000*80*80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-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-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-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3100*1160*900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706983"/>
                  </a:ext>
                </a:extLst>
              </a:tr>
              <a:tr h="22864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700" u="none" strike="noStrike" dirty="0" smtClean="0">
                          <a:effectLst/>
                          <a:latin typeface="+mn-lt"/>
                        </a:rPr>
                        <a:t>Хомут трубы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0,021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120*100*18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630*420*230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1300*1100*1770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459,2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138749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DC335F9D-8F53-449F-92BD-23E1DBC62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24233"/>
              </p:ext>
            </p:extLst>
          </p:nvPr>
        </p:nvGraphicFramePr>
        <p:xfrm>
          <a:off x="467544" y="3831890"/>
          <a:ext cx="6202424" cy="70337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70272">
                  <a:extLst>
                    <a:ext uri="{9D8B030D-6E8A-4147-A177-3AD203B41FA5}">
                      <a16:colId xmlns:a16="http://schemas.microsoft.com/office/drawing/2014/main" val="1008288636"/>
                    </a:ext>
                  </a:extLst>
                </a:gridCol>
                <a:gridCol w="2063775">
                  <a:extLst>
                    <a:ext uri="{9D8B030D-6E8A-4147-A177-3AD203B41FA5}">
                      <a16:colId xmlns:a16="http://schemas.microsoft.com/office/drawing/2014/main" val="4118904996"/>
                    </a:ext>
                  </a:extLst>
                </a:gridCol>
                <a:gridCol w="861049">
                  <a:extLst>
                    <a:ext uri="{9D8B030D-6E8A-4147-A177-3AD203B41FA5}">
                      <a16:colId xmlns:a16="http://schemas.microsoft.com/office/drawing/2014/main" val="1156293517"/>
                    </a:ext>
                  </a:extLst>
                </a:gridCol>
                <a:gridCol w="439008">
                  <a:extLst>
                    <a:ext uri="{9D8B030D-6E8A-4147-A177-3AD203B41FA5}">
                      <a16:colId xmlns:a16="http://schemas.microsoft.com/office/drawing/2014/main" val="3547160831"/>
                    </a:ext>
                  </a:extLst>
                </a:gridCol>
                <a:gridCol w="718377">
                  <a:extLst>
                    <a:ext uri="{9D8B030D-6E8A-4147-A177-3AD203B41FA5}">
                      <a16:colId xmlns:a16="http://schemas.microsoft.com/office/drawing/2014/main" val="294709429"/>
                    </a:ext>
                  </a:extLst>
                </a:gridCol>
                <a:gridCol w="598647">
                  <a:extLst>
                    <a:ext uri="{9D8B030D-6E8A-4147-A177-3AD203B41FA5}">
                      <a16:colId xmlns:a16="http://schemas.microsoft.com/office/drawing/2014/main" val="1850916034"/>
                    </a:ext>
                  </a:extLst>
                </a:gridCol>
                <a:gridCol w="951296">
                  <a:extLst>
                    <a:ext uri="{9D8B030D-6E8A-4147-A177-3AD203B41FA5}">
                      <a16:colId xmlns:a16="http://schemas.microsoft.com/office/drawing/2014/main" val="2314640019"/>
                    </a:ext>
                  </a:extLst>
                </a:gridCol>
              </a:tblGrid>
              <a:tr h="22864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700" b="0" i="0" u="none" strike="noStrik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ЕКН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7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Номенклатура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700" b="0" u="none" strike="noStrik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Р-</a:t>
                      </a:r>
                      <a:r>
                        <a:rPr lang="ru-RU" sz="700" b="0" u="none" strike="noStrik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ры</a:t>
                      </a:r>
                      <a:r>
                        <a:rPr lang="ru-RU" sz="700" b="0" u="none" strike="noStrik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коробки (д*ш*в)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700" b="0" i="0" u="none" strike="noStrik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Вес шт.,</a:t>
                      </a:r>
                      <a:r>
                        <a:rPr lang="ru-RU" sz="700" b="0" i="0" u="none" strike="noStrike" baseline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кг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700" b="0" i="0" u="none" strike="noStrik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Р-р пал.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700" b="0" i="0" u="none" strike="noStrik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Шт. в пал.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700" b="0" i="0" u="none" strike="noStrik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Вес, пал</a:t>
                      </a:r>
                      <a:endParaRPr lang="ru-RU" sz="7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450" marR="6450" marT="645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075574"/>
                  </a:ext>
                </a:extLst>
              </a:tr>
              <a:tr h="24607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068541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1" marR="7321" marT="7321" marB="0" anchor="b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ТН Комплект водосточной системы ОПТИМА для ската 6 м, белый</a:t>
                      </a:r>
                      <a:endParaRPr lang="ru-RU" sz="700" b="0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1" marR="7321" marT="7321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2030*160*240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9,45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1" marR="7321" marT="732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2100*1160*900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 smtClean="0">
                          <a:effectLst/>
                        </a:rPr>
                        <a:t>18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1" marR="7321" marT="732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248,45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1" marR="7321" marT="732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803472"/>
                  </a:ext>
                </a:extLst>
              </a:tr>
              <a:tr h="22864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068540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1" marR="7321" marT="7321" marB="0" anchor="b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ТН Комплект водосточной системы ОПТИМА для ската 6 м, темно-коричневый</a:t>
                      </a:r>
                      <a:endParaRPr lang="ru-RU" sz="700" b="0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1" marR="7321" marT="7321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2030*160*240</a:t>
                      </a:r>
                    </a:p>
                    <a:p>
                      <a:pPr marL="72000"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9,45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1" marR="7321" marT="732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2100*1160*900</a:t>
                      </a:r>
                    </a:p>
                    <a:p>
                      <a:pPr marL="7200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1" marR="7321" marT="732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248,45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1" marR="7321" marT="732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44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20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8"/>
          </p:nvPr>
        </p:nvSpPr>
        <p:spPr>
          <a:xfrm>
            <a:off x="4988432" y="1293571"/>
            <a:ext cx="3923667" cy="3672482"/>
          </a:xfrm>
        </p:spPr>
        <p:txBody>
          <a:bodyPr/>
          <a:lstStyle/>
          <a:p>
            <a:pPr>
              <a:defRPr/>
            </a:pPr>
            <a:r>
              <a:rPr lang="ru-RU" sz="1200" dirty="0">
                <a:latin typeface="+mn-lt"/>
                <a:ea typeface="Calibri" panose="020F0502020204030204" pitchFamily="34" charset="0"/>
              </a:rPr>
              <a:t>Возможность хранения и транспортировки в 3 яруса.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ЛОГИСТИКА И ХРАНЕНИЕ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915566"/>
            <a:ext cx="1872208" cy="396044"/>
          </a:xfrm>
          <a:prstGeom prst="rect">
            <a:avLst/>
          </a:prstGeom>
          <a:solidFill>
            <a:srgbClr val="E30613"/>
          </a:solidFill>
          <a:ln>
            <a:noFill/>
          </a:ln>
          <a:effectLst>
            <a:outerShdw dist="88900" dir="3660000" sx="101000" sy="101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1540" y="1006622"/>
            <a:ext cx="1800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FFFFFF"/>
                </a:solidFill>
              </a:rPr>
              <a:t>ПРАВИЛА ХРАНЕНИЯ</a:t>
            </a:r>
            <a:endParaRPr lang="ru-RU" sz="1100" dirty="0"/>
          </a:p>
        </p:txBody>
      </p:sp>
      <p:sp>
        <p:nvSpPr>
          <p:cNvPr id="11" name="Объект 7"/>
          <p:cNvSpPr txBox="1">
            <a:spLocks/>
          </p:cNvSpPr>
          <p:nvPr/>
        </p:nvSpPr>
        <p:spPr>
          <a:xfrm>
            <a:off x="431540" y="3579862"/>
            <a:ext cx="370841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0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9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+mn-lt"/>
                <a:ea typeface="Calibri" panose="020F0502020204030204" pitchFamily="34" charset="0"/>
              </a:rPr>
              <a:t>При правильном монтаже и своевременном уходе система имеет комплексную гарантию 10 лет на </a:t>
            </a:r>
            <a:r>
              <a:rPr lang="ru-RU" sz="1200" dirty="0" err="1" smtClean="0">
                <a:latin typeface="+mn-lt"/>
                <a:ea typeface="Calibri" panose="020F0502020204030204" pitchFamily="34" charset="0"/>
              </a:rPr>
              <a:t>цветостойкость</a:t>
            </a:r>
            <a:r>
              <a:rPr lang="ru-RU" sz="1200" dirty="0" smtClean="0">
                <a:latin typeface="+mn-lt"/>
                <a:ea typeface="Calibri" panose="020F0502020204030204" pitchFamily="34" charset="0"/>
              </a:rPr>
              <a:t>, деформацию и отсутствие протечек при эксплуатации. </a:t>
            </a:r>
            <a:endParaRPr lang="ru-RU" sz="1200" dirty="0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5" y="2931790"/>
            <a:ext cx="1872208" cy="396044"/>
          </a:xfrm>
          <a:prstGeom prst="rect">
            <a:avLst/>
          </a:prstGeom>
          <a:solidFill>
            <a:srgbClr val="E30613"/>
          </a:solidFill>
          <a:ln>
            <a:noFill/>
          </a:ln>
          <a:effectLst>
            <a:outerShdw dist="88900" dir="3660000" sx="101000" sy="101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1539" y="3022846"/>
            <a:ext cx="1800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FFFFFF"/>
                </a:solidFill>
              </a:rPr>
              <a:t>СРОК СЛУЖБЫ 50 ЛЕТ</a:t>
            </a:r>
            <a:endParaRPr lang="ru-RU" sz="11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63638"/>
            <a:ext cx="4068452" cy="99415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932040" y="684395"/>
            <a:ext cx="1872208" cy="396044"/>
          </a:xfrm>
          <a:prstGeom prst="rect">
            <a:avLst/>
          </a:prstGeom>
          <a:solidFill>
            <a:srgbClr val="E30613"/>
          </a:solidFill>
          <a:ln>
            <a:noFill/>
          </a:ln>
          <a:effectLst>
            <a:outerShdw dist="88900" dir="3660000" sx="101000" sy="101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938936" y="751612"/>
            <a:ext cx="1800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FFFFFF"/>
                </a:solidFill>
              </a:rPr>
              <a:t>ЛОГИСТИКА</a:t>
            </a:r>
            <a:endParaRPr lang="ru-RU" sz="11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35646"/>
            <a:ext cx="3328033" cy="318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3EE2D-7BC1-4574-A645-B42D15B4B4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>
                <a:solidFill>
                  <a:srgbClr val="FFFFFF"/>
                </a:solidFill>
              </a:rPr>
              <a:t>ЗНАНИЕ. ОПЫТ. МАСТЕРСТВО</a:t>
            </a:r>
            <a:r>
              <a:rPr lang="en-US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55CD85-B9D1-427C-BC26-943296DB6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>
                <a:solidFill>
                  <a:srgbClr val="FFFFFF"/>
                </a:solidFill>
              </a:rPr>
              <a:pPr/>
              <a:t>18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E3B9EAE-0FFC-485E-A96B-C4F9C96981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sz="3000" dirty="0"/>
              <a:t>СПАСИБО ЗА ВНИМАНИЕ</a:t>
            </a:r>
            <a:br>
              <a:rPr lang="ru-RU" sz="3000" dirty="0"/>
            </a:br>
            <a:endParaRPr lang="ru-RU" sz="30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467544" y="2535746"/>
            <a:ext cx="3923980" cy="1620838"/>
          </a:xfrm>
        </p:spPr>
        <p:txBody>
          <a:bodyPr/>
          <a:lstStyle/>
          <a:p>
            <a:r>
              <a:rPr lang="ru-RU" sz="1600" b="1" dirty="0">
                <a:latin typeface="+mn-lt"/>
              </a:rPr>
              <a:t>Подробнее о продукте на сайте</a:t>
            </a:r>
          </a:p>
          <a:p>
            <a:r>
              <a:rPr lang="ru-RU" sz="3200" b="1" dirty="0">
                <a:latin typeface="+mn-lt"/>
              </a:rPr>
              <a:t>TN-VODOSTOK.RU</a:t>
            </a:r>
            <a:endParaRPr lang="en-US" sz="3200" b="1" dirty="0">
              <a:latin typeface="+mn-lt"/>
            </a:endParaRPr>
          </a:p>
          <a:p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132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1" r="11803" b="46221"/>
          <a:stretch/>
        </p:blipFill>
        <p:spPr>
          <a:xfrm>
            <a:off x="-15625" y="-19050"/>
            <a:ext cx="9159625" cy="47594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275606"/>
            <a:ext cx="6984268" cy="3492134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13"/>
          </p:nvPr>
        </p:nvSpPr>
        <p:spPr>
          <a:xfrm>
            <a:off x="1403648" y="915566"/>
            <a:ext cx="7128792" cy="1368412"/>
          </a:xfrm>
        </p:spPr>
        <p:txBody>
          <a:bodyPr/>
          <a:lstStyle/>
          <a:p>
            <a:r>
              <a:rPr lang="ru-RU" sz="1800" dirty="0" smtClean="0"/>
              <a:t>Набор элементов пластиковой водосточной системы </a:t>
            </a:r>
            <a:r>
              <a:rPr lang="ru-RU" sz="1800" b="1" dirty="0" smtClean="0"/>
              <a:t>ТЕХНОНИКОЛЬ ОПТИМА</a:t>
            </a:r>
            <a:r>
              <a:rPr lang="ru-RU" sz="1800" dirty="0" smtClean="0"/>
              <a:t>, рассчитанный для монтажа на 1 скат типовой скатной кровли длиной не более 6 метров. </a:t>
            </a:r>
            <a:endParaRPr lang="ru-RU" sz="1800" dirty="0"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ЧТО В КОРОБКЕ?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-36512" y="303498"/>
            <a:ext cx="1260140" cy="1095586"/>
            <a:chOff x="5616116" y="0"/>
            <a:chExt cx="1260140" cy="1095586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flipH="1" flipV="1">
              <a:off x="5616116" y="0"/>
              <a:ext cx="972108" cy="778628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Овал 16"/>
            <p:cNvSpPr/>
            <p:nvPr/>
          </p:nvSpPr>
          <p:spPr>
            <a:xfrm>
              <a:off x="6517329" y="707733"/>
              <a:ext cx="141789" cy="1417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013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264188" y="483518"/>
              <a:ext cx="612068" cy="612068"/>
            </a:xfrm>
            <a:prstGeom prst="ellips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013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92" y="195486"/>
            <a:ext cx="1512168" cy="3355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36" y="2975930"/>
            <a:ext cx="2133802" cy="158329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932040" y="3831890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Высота от земли до карниза не должна превышать 3 м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680012" y="3903898"/>
            <a:ext cx="216024" cy="218601"/>
          </a:xfrm>
          <a:prstGeom prst="rect">
            <a:avLst/>
          </a:prstGeom>
          <a:solidFill>
            <a:srgbClr val="E619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2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Гарантия и Возврат ⋆ Интернет-магазин Техникамарк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383618"/>
            <a:ext cx="2304256" cy="17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Капля 99"/>
          <p:cNvSpPr/>
          <p:nvPr/>
        </p:nvSpPr>
        <p:spPr>
          <a:xfrm flipH="1">
            <a:off x="-15587" y="1995686"/>
            <a:ext cx="2538789" cy="2448272"/>
          </a:xfrm>
          <a:prstGeom prst="teardrop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1" t="36360" r="1" b="-1"/>
          <a:stretch/>
        </p:blipFill>
        <p:spPr>
          <a:xfrm>
            <a:off x="-26126" y="0"/>
            <a:ext cx="2937970" cy="2579701"/>
          </a:xfrm>
          <a:prstGeom prst="rect">
            <a:avLst/>
          </a:prstGeom>
        </p:spPr>
      </p:pic>
      <p:sp>
        <p:nvSpPr>
          <p:cNvPr id="99" name="Капля 98"/>
          <p:cNvSpPr/>
          <p:nvPr/>
        </p:nvSpPr>
        <p:spPr>
          <a:xfrm>
            <a:off x="4391980" y="0"/>
            <a:ext cx="4752020" cy="4443958"/>
          </a:xfrm>
          <a:prstGeom prst="teardrop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2222" r="31393" b="15644"/>
          <a:stretch/>
        </p:blipFill>
        <p:spPr>
          <a:xfrm>
            <a:off x="5616115" y="1203598"/>
            <a:ext cx="3535259" cy="3543331"/>
          </a:xfrm>
          <a:prstGeom prst="rect">
            <a:avLst/>
          </a:prstGeom>
        </p:spPr>
      </p:pic>
      <p:grpSp>
        <p:nvGrpSpPr>
          <p:cNvPr id="1046" name="Группа 1045"/>
          <p:cNvGrpSpPr/>
          <p:nvPr/>
        </p:nvGrpSpPr>
        <p:grpSpPr>
          <a:xfrm>
            <a:off x="2231740" y="303498"/>
            <a:ext cx="2124236" cy="1275293"/>
            <a:chOff x="2303748" y="998776"/>
            <a:chExt cx="2124236" cy="1275293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339752" y="998776"/>
              <a:ext cx="2016224" cy="396044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ffectLst>
              <a:outerShdw dist="88900" dir="3660000" sx="101000" sy="101000" algn="tl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11760" y="1070784"/>
              <a:ext cx="1892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2"/>
                  </a:solidFill>
                </a:rPr>
                <a:t>НЕ ТРЕБУЕТ РАСЧЕТА</a:t>
              </a:r>
              <a:endParaRPr lang="ru-RU" sz="1200" b="1" dirty="0">
                <a:solidFill>
                  <a:schemeClr val="bg2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303748" y="1502832"/>
              <a:ext cx="2124236" cy="771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05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Включает все необходимые элементы для организации водостока на скате длиной до 6 метров</a:t>
              </a:r>
              <a:endParaRPr lang="ru-RU" sz="105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45" name="Группа 1044"/>
          <p:cNvGrpSpPr/>
          <p:nvPr/>
        </p:nvGrpSpPr>
        <p:grpSpPr>
          <a:xfrm>
            <a:off x="359532" y="2751770"/>
            <a:ext cx="1728192" cy="1404302"/>
            <a:chOff x="611560" y="2859782"/>
            <a:chExt cx="1728192" cy="140430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647564" y="2859782"/>
              <a:ext cx="1620180" cy="396044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ffectLst>
              <a:outerShdw dist="88900" dir="3660000" sx="101000" sy="101000" algn="tl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3568" y="2931790"/>
              <a:ext cx="15592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2"/>
                  </a:solidFill>
                </a:rPr>
                <a:t>ГАРАНТИЯ 10 ЛЕТ</a:t>
              </a:r>
              <a:endParaRPr lang="ru-RU" sz="1200" b="1" dirty="0">
                <a:solidFill>
                  <a:schemeClr val="bg2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11560" y="3363838"/>
              <a:ext cx="1728192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50" dirty="0"/>
                <a:t>Комплексная гарантия производителя 10 лет на технические параметры и на стойкость цвета</a:t>
              </a:r>
              <a:r>
                <a:rPr lang="ru-RU" sz="1050" dirty="0" smtClean="0"/>
                <a:t> </a:t>
              </a:r>
              <a:endParaRPr lang="ru-RU" sz="1050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 rot="16200000">
            <a:off x="2002329" y="2333109"/>
            <a:ext cx="756467" cy="657685"/>
            <a:chOff x="5616116" y="0"/>
            <a:chExt cx="1260140" cy="1095586"/>
          </a:xfrm>
        </p:grpSpPr>
        <p:cxnSp>
          <p:nvCxnSpPr>
            <p:cNvPr id="50" name="Прямая соединительная линия 49"/>
            <p:cNvCxnSpPr/>
            <p:nvPr/>
          </p:nvCxnSpPr>
          <p:spPr>
            <a:xfrm flipH="1" flipV="1">
              <a:off x="5616116" y="0"/>
              <a:ext cx="972108" cy="778628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Овал 50"/>
            <p:cNvSpPr/>
            <p:nvPr/>
          </p:nvSpPr>
          <p:spPr>
            <a:xfrm>
              <a:off x="6517329" y="707733"/>
              <a:ext cx="141789" cy="1417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013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6264188" y="483518"/>
              <a:ext cx="612068" cy="612068"/>
            </a:xfrm>
            <a:prstGeom prst="ellips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013"/>
            </a:p>
          </p:txBody>
        </p:sp>
      </p:grpSp>
      <p:grpSp>
        <p:nvGrpSpPr>
          <p:cNvPr id="53" name="Группа 52"/>
          <p:cNvGrpSpPr/>
          <p:nvPr/>
        </p:nvGrpSpPr>
        <p:grpSpPr>
          <a:xfrm rot="6812857">
            <a:off x="1293079" y="591391"/>
            <a:ext cx="985411" cy="954096"/>
            <a:chOff x="5890845" y="141491"/>
            <a:chExt cx="985411" cy="954095"/>
          </a:xfrm>
        </p:grpSpPr>
        <p:cxnSp>
          <p:nvCxnSpPr>
            <p:cNvPr id="54" name="Прямая соединительная линия 53"/>
            <p:cNvCxnSpPr/>
            <p:nvPr/>
          </p:nvCxnSpPr>
          <p:spPr>
            <a:xfrm rot="14787143" flipV="1">
              <a:off x="5781887" y="250449"/>
              <a:ext cx="782494" cy="564578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Овал 54"/>
            <p:cNvSpPr/>
            <p:nvPr/>
          </p:nvSpPr>
          <p:spPr>
            <a:xfrm>
              <a:off x="6517329" y="707733"/>
              <a:ext cx="141789" cy="1417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013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6264188" y="483518"/>
              <a:ext cx="612068" cy="612068"/>
            </a:xfrm>
            <a:prstGeom prst="ellips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013"/>
            </a:p>
          </p:txBody>
        </p:sp>
      </p:grpSp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t="35904" r="33618" b="36263"/>
          <a:stretch/>
        </p:blipFill>
        <p:spPr>
          <a:xfrm>
            <a:off x="7380313" y="3219822"/>
            <a:ext cx="1763688" cy="807159"/>
          </a:xfrm>
          <a:prstGeom prst="rect">
            <a:avLst/>
          </a:prstGeom>
        </p:spPr>
      </p:pic>
      <p:grpSp>
        <p:nvGrpSpPr>
          <p:cNvPr id="45" name="Группа 44"/>
          <p:cNvGrpSpPr/>
          <p:nvPr/>
        </p:nvGrpSpPr>
        <p:grpSpPr>
          <a:xfrm>
            <a:off x="4896036" y="2031690"/>
            <a:ext cx="1764196" cy="1350732"/>
            <a:chOff x="4608004" y="3039802"/>
            <a:chExt cx="1764196" cy="1350732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4644008" y="3039802"/>
              <a:ext cx="1656184" cy="504056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ffectLst>
              <a:outerShdw dist="88900" dir="3660000" sx="101000" sy="101000" algn="tl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716016" y="3075806"/>
              <a:ext cx="16385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2"/>
                  </a:solidFill>
                </a:rPr>
                <a:t>ЛЕГКОСТЬ </a:t>
              </a:r>
            </a:p>
            <a:p>
              <a:r>
                <a:rPr lang="ru-RU" sz="1200" b="1" dirty="0" smtClean="0">
                  <a:solidFill>
                    <a:schemeClr val="bg2"/>
                  </a:solidFill>
                </a:rPr>
                <a:t>И КОМПАКТНОСТЬ</a:t>
              </a:r>
              <a:endParaRPr lang="ru-RU" sz="1200" b="1" dirty="0">
                <a:solidFill>
                  <a:schemeClr val="bg2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4608004" y="3651870"/>
              <a:ext cx="176419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50" dirty="0"/>
                <a:t>П</a:t>
              </a:r>
              <a:r>
                <a:rPr lang="ru-RU" sz="1050" dirty="0" smtClean="0"/>
                <a:t>омещается </a:t>
              </a:r>
              <a:r>
                <a:rPr lang="ru-RU" sz="1050" dirty="0"/>
                <a:t>в легковой </a:t>
              </a:r>
              <a:r>
                <a:rPr lang="ru-RU" sz="1050" dirty="0" smtClean="0"/>
                <a:t>автомобиль. Габариты </a:t>
              </a:r>
              <a:r>
                <a:rPr lang="ru-RU" sz="1050" dirty="0"/>
                <a:t>коробки (Д х Ш х В), мм: 2030 х 160 х 240 </a:t>
              </a:r>
            </a:p>
          </p:txBody>
        </p:sp>
      </p:grpSp>
      <p:grpSp>
        <p:nvGrpSpPr>
          <p:cNvPr id="57" name="Группа 56"/>
          <p:cNvGrpSpPr/>
          <p:nvPr/>
        </p:nvGrpSpPr>
        <p:grpSpPr>
          <a:xfrm rot="6250689">
            <a:off x="6812597" y="2044046"/>
            <a:ext cx="876453" cy="1513857"/>
            <a:chOff x="5999803" y="483518"/>
            <a:chExt cx="876453" cy="151385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15349311" flipH="1" flipV="1">
              <a:off x="5797013" y="1054593"/>
              <a:ext cx="1145571" cy="739992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Овал 58"/>
            <p:cNvSpPr/>
            <p:nvPr/>
          </p:nvSpPr>
          <p:spPr>
            <a:xfrm>
              <a:off x="6517329" y="707733"/>
              <a:ext cx="141789" cy="1417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013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6264188" y="483518"/>
              <a:ext cx="612068" cy="612068"/>
            </a:xfrm>
            <a:prstGeom prst="ellips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013"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4680012" y="555526"/>
            <a:ext cx="2304256" cy="1440306"/>
            <a:chOff x="8748464" y="-396044"/>
            <a:chExt cx="2304256" cy="1440306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8820472" y="-396044"/>
              <a:ext cx="2016224" cy="396044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ffectLst>
              <a:outerShdw dist="88900" dir="3660000" sx="101000" sy="101000" algn="tl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2480" y="-324036"/>
              <a:ext cx="1993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2"/>
                  </a:solidFill>
                </a:rPr>
                <a:t>КРЕПЕЖ В КОМПЛЕКТЕ</a:t>
              </a:r>
              <a:endParaRPr lang="ru-RU" sz="1200" b="1" dirty="0">
                <a:solidFill>
                  <a:schemeClr val="bg2"/>
                </a:solidFill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8748464" y="144016"/>
              <a:ext cx="2304256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50" dirty="0" err="1" smtClean="0"/>
                <a:t>Саморезы</a:t>
              </a:r>
              <a:r>
                <a:rPr lang="ru-RU" sz="1050" dirty="0" smtClean="0"/>
                <a:t> для </a:t>
              </a:r>
              <a:r>
                <a:rPr lang="ru-RU" sz="1050" dirty="0"/>
                <a:t>крепежа кронштейнов, хомутов, воронки, соединителя желоба</a:t>
              </a:r>
              <a:r>
                <a:rPr lang="ru-RU" sz="1050" dirty="0" smtClean="0"/>
                <a:t>. в комплекте (32 </a:t>
              </a:r>
              <a:r>
                <a:rPr lang="ru-RU" sz="1050" dirty="0" err="1" smtClean="0"/>
                <a:t>шт</a:t>
              </a:r>
              <a:r>
                <a:rPr lang="ru-RU" sz="1050" dirty="0" smtClean="0"/>
                <a:t>)</a:t>
              </a:r>
            </a:p>
            <a:p>
              <a:r>
                <a:rPr lang="ru-RU" sz="1050" dirty="0" smtClean="0"/>
                <a:t> </a:t>
              </a:r>
              <a:endParaRPr lang="ru-RU" sz="1050" dirty="0"/>
            </a:p>
          </p:txBody>
        </p:sp>
      </p:grpSp>
      <p:grpSp>
        <p:nvGrpSpPr>
          <p:cNvPr id="66" name="Группа 65"/>
          <p:cNvGrpSpPr/>
          <p:nvPr/>
        </p:nvGrpSpPr>
        <p:grpSpPr>
          <a:xfrm rot="17851975">
            <a:off x="6532416" y="354051"/>
            <a:ext cx="756467" cy="657685"/>
            <a:chOff x="5616116" y="0"/>
            <a:chExt cx="1260140" cy="1095586"/>
          </a:xfrm>
        </p:grpSpPr>
        <p:cxnSp>
          <p:nvCxnSpPr>
            <p:cNvPr id="67" name="Прямая соединительная линия 66"/>
            <p:cNvCxnSpPr/>
            <p:nvPr/>
          </p:nvCxnSpPr>
          <p:spPr>
            <a:xfrm flipH="1" flipV="1">
              <a:off x="5616116" y="0"/>
              <a:ext cx="972108" cy="778628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Овал 67"/>
            <p:cNvSpPr/>
            <p:nvPr/>
          </p:nvSpPr>
          <p:spPr>
            <a:xfrm>
              <a:off x="6517329" y="707733"/>
              <a:ext cx="141789" cy="1417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013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6264188" y="483518"/>
              <a:ext cx="612068" cy="612068"/>
            </a:xfrm>
            <a:prstGeom prst="ellips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013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932390" y="-577"/>
            <a:ext cx="2311962" cy="1001243"/>
            <a:chOff x="7932390" y="-577"/>
            <a:chExt cx="2311962" cy="1001243"/>
          </a:xfrm>
        </p:grpSpPr>
        <p:pic>
          <p:nvPicPr>
            <p:cNvPr id="65" name="Picture 6" descr="Саморез универсальный 5х30 оцинкованный, 200 шт. Парт.ком ФАС 8360 41 :  Купить в интернет-магазине Веллмарт, цена, доставка по всей России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582" r="995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399" y="-577"/>
              <a:ext cx="2009939" cy="68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6" descr="Саморез универсальный 5х30 оцинкованный, 200 шт. Парт.ком ФАС 8360 41 :  Купить в интернет-магазине Веллмарт, цена, доставка по всей России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582" r="995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1113">
              <a:off x="8234413" y="194039"/>
              <a:ext cx="2009939" cy="68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6" descr="Саморез универсальный 5х30 оцинкованный, 200 шт. Парт.ком ФАС 8360 41 :  Купить в интернет-магазине Веллмарт, цена, доставка по всей России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582" r="995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6408" flipH="1">
              <a:off x="7932390" y="317942"/>
              <a:ext cx="2009939" cy="68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22"/>
          <a:stretch/>
        </p:blipFill>
        <p:spPr>
          <a:xfrm>
            <a:off x="2051720" y="3075806"/>
            <a:ext cx="2597121" cy="1641165"/>
          </a:xfrm>
          <a:prstGeom prst="rect">
            <a:avLst/>
          </a:prstGeom>
        </p:spPr>
      </p:pic>
      <p:grpSp>
        <p:nvGrpSpPr>
          <p:cNvPr id="90" name="Группа 89"/>
          <p:cNvGrpSpPr/>
          <p:nvPr/>
        </p:nvGrpSpPr>
        <p:grpSpPr>
          <a:xfrm>
            <a:off x="3635896" y="3651870"/>
            <a:ext cx="2343398" cy="978129"/>
            <a:chOff x="2339752" y="998776"/>
            <a:chExt cx="2343398" cy="978129"/>
          </a:xfrm>
        </p:grpSpPr>
        <p:sp>
          <p:nvSpPr>
            <p:cNvPr id="91" name="Прямоугольник 90"/>
            <p:cNvSpPr/>
            <p:nvPr/>
          </p:nvSpPr>
          <p:spPr>
            <a:xfrm>
              <a:off x="2339752" y="998776"/>
              <a:ext cx="2304256" cy="396044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ffectLst>
              <a:outerShdw dist="88900" dir="3660000" sx="101000" sy="101000" algn="tl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339752" y="1070784"/>
              <a:ext cx="23433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ru-RU" sz="1200" b="1" dirty="0" smtClean="0">
                  <a:solidFill>
                    <a:schemeClr val="bg2"/>
                  </a:solidFill>
                </a:rPr>
                <a:t>ИНСТРУКЦИЯ ПО МОНТАЖУ</a:t>
              </a:r>
              <a:endParaRPr lang="ru-RU" sz="1200" b="1" dirty="0">
                <a:solidFill>
                  <a:schemeClr val="bg2"/>
                </a:solidFill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3023828" y="1538836"/>
              <a:ext cx="1548172" cy="438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05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Адаптирована для покупателя </a:t>
              </a:r>
              <a:r>
                <a:rPr lang="en-US" sz="1050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DIY</a:t>
              </a:r>
              <a:endParaRPr lang="ru-RU" sz="105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3"/>
          <a:stretch/>
        </p:blipFill>
        <p:spPr>
          <a:xfrm>
            <a:off x="0" y="0"/>
            <a:ext cx="9144000" cy="473392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459" y="0"/>
            <a:ext cx="9144000" cy="4751040"/>
          </a:xfrm>
          <a:prstGeom prst="rect">
            <a:avLst/>
          </a:prstGeom>
          <a:gradFill flip="none" rotWithShape="0">
            <a:gsLst>
              <a:gs pos="0">
                <a:schemeClr val="bg2"/>
              </a:gs>
              <a:gs pos="0">
                <a:schemeClr val="tx2">
                  <a:alpha val="16000"/>
                </a:schemeClr>
              </a:gs>
              <a:gs pos="39000">
                <a:schemeClr val="bg1">
                  <a:lumMod val="25000"/>
                  <a:lumOff val="75000"/>
                  <a:alpha val="30000"/>
                </a:schemeClr>
              </a:gs>
              <a:gs pos="80000">
                <a:schemeClr val="tx2">
                  <a:alpha val="71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ОПТИМАЛЬНЫЙ НАБОР ЭЛЕМЕНТОВ</a:t>
            </a:r>
            <a:endParaRPr lang="ru-RU" dirty="0"/>
          </a:p>
          <a:p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92" y="195486"/>
            <a:ext cx="1512168" cy="335587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059647" y="699542"/>
            <a:ext cx="6084353" cy="3564396"/>
            <a:chOff x="2375756" y="735546"/>
            <a:chExt cx="6588407" cy="385968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9" r="7324"/>
            <a:stretch/>
          </p:blipFill>
          <p:spPr>
            <a:xfrm>
              <a:off x="2375756" y="735546"/>
              <a:ext cx="6027756" cy="3859686"/>
            </a:xfrm>
            <a:prstGeom prst="rect">
              <a:avLst/>
            </a:prstGeom>
            <a:effectLst>
              <a:outerShdw blurRad="38100" dist="139700" dir="39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/>
            <p:cNvSpPr txBox="1"/>
            <p:nvPr/>
          </p:nvSpPr>
          <p:spPr>
            <a:xfrm rot="20538325">
              <a:off x="3144955" y="1015950"/>
              <a:ext cx="60728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ВОРОНКА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20306050">
              <a:off x="5709731" y="803407"/>
              <a:ext cx="849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КРОНШТЕЙН</a:t>
              </a:r>
            </a:p>
            <a:p>
              <a:r>
                <a:rPr lang="ru-RU" sz="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ПЛАСТИКОВЫЙ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20159283">
              <a:off x="7108121" y="1007517"/>
              <a:ext cx="50961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ЖЕЛОБ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20336186">
              <a:off x="4592923" y="881492"/>
              <a:ext cx="863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СОЕДИНИТЕЛЬ </a:t>
              </a:r>
            </a:p>
            <a:p>
              <a:r>
                <a:rPr lang="ru-RU" sz="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ЖЕЛОБА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20306050">
              <a:off x="3994575" y="3930449"/>
              <a:ext cx="5148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МУФТА </a:t>
              </a:r>
            </a:p>
            <a:p>
              <a:r>
                <a:rPr lang="ru-RU" sz="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ТРУБЫ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19828392">
              <a:off x="5246428" y="3879103"/>
              <a:ext cx="7014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КОЛЕНО </a:t>
              </a:r>
              <a:endParaRPr lang="ru-RU" sz="600" dirty="0" smtClean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  <a:p>
              <a:r>
                <a:rPr lang="ru-RU" sz="6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135</a:t>
              </a:r>
              <a:r>
                <a:rPr lang="ru-RU" sz="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°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19761899">
              <a:off x="7884368" y="4083918"/>
              <a:ext cx="43461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СЛИВ</a:t>
              </a:r>
              <a:endParaRPr lang="ru-RU" sz="6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0051065">
              <a:off x="8114459" y="2039593"/>
              <a:ext cx="849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ХОМУТ </a:t>
              </a:r>
            </a:p>
            <a:p>
              <a:r>
                <a:rPr lang="ru-RU" sz="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ПЛАСТИКОВЫЙ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20091679">
              <a:off x="5940886" y="3014434"/>
              <a:ext cx="64216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ЗАГЛУШКА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9864373">
              <a:off x="7881863" y="2851100"/>
              <a:ext cx="75608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САМОРЕЗЫ</a:t>
              </a:r>
              <a:endParaRPr lang="ru-RU" sz="6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20306050">
              <a:off x="7776356" y="1599642"/>
              <a:ext cx="47124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ТРУБА</a:t>
              </a: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467544" y="987574"/>
            <a:ext cx="936104" cy="866673"/>
          </a:xfrm>
          <a:prstGeom prst="rect">
            <a:avLst/>
          </a:prstGeom>
          <a:solidFill>
            <a:srgbClr val="E619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395536" y="1923678"/>
            <a:ext cx="20162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ea typeface="Calibri" panose="020F0502020204030204" pitchFamily="34" charset="0"/>
              </a:rPr>
              <a:t>ПРОДУМАННЫЙ КОМПЛЕКТ ЭЛЕМЕНТОВ ДЛЯ СКАТА КРОВЛИ 6 М</a:t>
            </a:r>
            <a:endParaRPr lang="ru-RU" sz="1100" b="1" dirty="0">
              <a:ea typeface="Calibri" panose="020F0502020204030204" pitchFamily="34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167594"/>
            <a:ext cx="540060" cy="54006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394408"/>
              </p:ext>
            </p:extLst>
          </p:nvPr>
        </p:nvGraphicFramePr>
        <p:xfrm>
          <a:off x="467544" y="2667000"/>
          <a:ext cx="2484276" cy="1884974"/>
        </p:xfrm>
        <a:graphic>
          <a:graphicData uri="http://schemas.openxmlformats.org/drawingml/2006/table">
            <a:tbl>
              <a:tblPr bandRow="1">
                <a:tableStyleId>{0E3FDE45-AF77-4B5C-9715-49D594BDF05E}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1695106399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747316553"/>
                    </a:ext>
                  </a:extLst>
                </a:gridCol>
              </a:tblGrid>
              <a:tr h="14499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Желоб, 1 м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1 шт.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038818"/>
                  </a:ext>
                </a:extLst>
              </a:tr>
              <a:tr h="14499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Желоб, 2 м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3 шт.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0423415"/>
                  </a:ext>
                </a:extLst>
              </a:tr>
              <a:tr h="14499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Соединитель желоба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2 шт.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97718673"/>
                  </a:ext>
                </a:extLst>
              </a:tr>
              <a:tr h="14499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Заглушка желоба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2 шт.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1036128"/>
                  </a:ext>
                </a:extLst>
              </a:tr>
              <a:tr h="14499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Кронштейн желоба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11 шт.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8610179"/>
                  </a:ext>
                </a:extLst>
              </a:tr>
              <a:tr h="14499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Воронка желоба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1 шт.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2376781"/>
                  </a:ext>
                </a:extLst>
              </a:tr>
              <a:tr h="14499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Труба, 2 м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2 шт.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7801699"/>
                  </a:ext>
                </a:extLst>
              </a:tr>
              <a:tr h="14499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Колено трубы 135°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2 шт.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1801648"/>
                  </a:ext>
                </a:extLst>
              </a:tr>
              <a:tr h="14499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Муфта трубы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1 шт.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1475274"/>
                  </a:ext>
                </a:extLst>
              </a:tr>
              <a:tr h="14499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Водосточный слив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1 шт.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5104040"/>
                  </a:ext>
                </a:extLst>
              </a:tr>
              <a:tr h="14499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Хомут трубы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3 шт.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233675"/>
                  </a:ext>
                </a:extLst>
              </a:tr>
              <a:tr h="14499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Саморезы по дереву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32 шт.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6460601"/>
                  </a:ext>
                </a:extLst>
              </a:tr>
              <a:tr h="14499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Инструкция по монтажу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1 шт.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0465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8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952500"/>
            <a:ext cx="3671888" cy="367188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0913"/>
            <a:ext cx="3673475" cy="3673475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ЦВЕТОВЫЕ РЕШЕНИЯ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827584" y="850526"/>
            <a:ext cx="25202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Белый</a:t>
            </a:r>
          </a:p>
          <a:p>
            <a:r>
              <a:rPr lang="ru-RU" sz="1100" dirty="0"/>
              <a:t>ЕКН 068541</a:t>
            </a:r>
          </a:p>
          <a:p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5112060" y="886530"/>
            <a:ext cx="25202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Темно-коричневый</a:t>
            </a:r>
          </a:p>
          <a:p>
            <a:r>
              <a:rPr lang="ru-RU" sz="1100" dirty="0"/>
              <a:t>ЕКН </a:t>
            </a:r>
            <a:r>
              <a:rPr lang="ru-RU" sz="1100" dirty="0" smtClean="0"/>
              <a:t>068540</a:t>
            </a:r>
            <a:endParaRPr lang="ru-RU" sz="1100" dirty="0"/>
          </a:p>
          <a:p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395536" y="886530"/>
            <a:ext cx="396044" cy="396044"/>
          </a:xfrm>
          <a:prstGeom prst="ellipse">
            <a:avLst/>
          </a:prstGeom>
          <a:solidFill>
            <a:schemeClr val="bg2"/>
          </a:solidFill>
          <a:ln>
            <a:solidFill>
              <a:srgbClr val="5243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680012" y="922534"/>
            <a:ext cx="396044" cy="396044"/>
          </a:xfrm>
          <a:prstGeom prst="ellipse">
            <a:avLst/>
          </a:prstGeom>
          <a:solidFill>
            <a:srgbClr val="5243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32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ЭЛЕМЕНТЫ СИСТЕМЫ</a:t>
            </a:r>
            <a:endParaRPr lang="ru-RU" dirty="0"/>
          </a:p>
        </p:txBody>
      </p:sp>
      <p:graphicFrame>
        <p:nvGraphicFramePr>
          <p:cNvPr id="9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62591892"/>
              </p:ext>
            </p:extLst>
          </p:nvPr>
        </p:nvGraphicFramePr>
        <p:xfrm>
          <a:off x="467544" y="699542"/>
          <a:ext cx="8244917" cy="3894568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639541">
                  <a:extLst>
                    <a:ext uri="{9D8B030D-6E8A-4147-A177-3AD203B41FA5}">
                      <a16:colId xmlns:a16="http://schemas.microsoft.com/office/drawing/2014/main" val="886162631"/>
                    </a:ext>
                  </a:extLst>
                </a:gridCol>
                <a:gridCol w="2610525">
                  <a:extLst>
                    <a:ext uri="{9D8B030D-6E8A-4147-A177-3AD203B41FA5}">
                      <a16:colId xmlns:a16="http://schemas.microsoft.com/office/drawing/2014/main" val="3807543817"/>
                    </a:ext>
                  </a:extLst>
                </a:gridCol>
                <a:gridCol w="2994851">
                  <a:extLst>
                    <a:ext uri="{9D8B030D-6E8A-4147-A177-3AD203B41FA5}">
                      <a16:colId xmlns:a16="http://schemas.microsoft.com/office/drawing/2014/main" val="1072558035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ЗАГЛУШКА</a:t>
                      </a:r>
                      <a:r>
                        <a:rPr lang="ru-RU" sz="1100" baseline="0" dirty="0" smtClean="0"/>
                        <a:t> ЖЕЛОБА</a:t>
                      </a:r>
                      <a:endParaRPr lang="ru-RU" sz="11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ЖЕЛОБ </a:t>
                      </a:r>
                      <a:r>
                        <a:rPr lang="en-US" sz="1100" dirty="0" smtClean="0"/>
                        <a:t>D 120 </a:t>
                      </a:r>
                      <a:r>
                        <a:rPr lang="ru-RU" sz="1100" dirty="0" smtClean="0"/>
                        <a:t>ММ</a:t>
                      </a:r>
                      <a:endParaRPr lang="ru-RU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СОЕДИНИТЕЛЬ</a:t>
                      </a:r>
                      <a:r>
                        <a:rPr lang="ru-RU" sz="1100" baseline="0" dirty="0" smtClean="0"/>
                        <a:t> ЖЕЛОБА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811830"/>
                  </a:ext>
                </a:extLst>
              </a:tr>
              <a:tr h="745111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641104"/>
                  </a:ext>
                </a:extLst>
              </a:tr>
              <a:tr h="8935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Легкое соединение с желобом методом защелкивания без использования специального инструмента. Нет деления на правые</a:t>
                      </a:r>
                      <a:r>
                        <a:rPr lang="en-US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левые. </a:t>
                      </a:r>
                      <a:endParaRPr lang="ru-RU" sz="800" dirty="0" smtClean="0"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Наличие ребер жесткости уменьшает вероятность</a:t>
                      </a:r>
                      <a:r>
                        <a:rPr lang="en-US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деформации. Современные </a:t>
                      </a:r>
                      <a:r>
                        <a:rPr lang="ru-RU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аддитивы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обеспечивают высокую</a:t>
                      </a:r>
                      <a:r>
                        <a:rPr lang="en-US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стойкость цвета к ультрафиолету. </a:t>
                      </a:r>
                      <a:endParaRPr lang="ru-RU" sz="800" dirty="0" smtClean="0">
                        <a:latin typeface="+mn-lt"/>
                      </a:endParaRPr>
                    </a:p>
                    <a:p>
                      <a:endParaRPr lang="ru-RU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Крепление элемента к лобовой доске без проушин. Температурные насечки.</a:t>
                      </a:r>
                      <a:endParaRPr lang="ru-RU" sz="800" dirty="0" smtClean="0">
                        <a:latin typeface="+mn-lt"/>
                      </a:endParaRPr>
                    </a:p>
                    <a:p>
                      <a:endParaRPr lang="ru-RU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298461"/>
                  </a:ext>
                </a:extLst>
              </a:tr>
              <a:tr h="51674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ХОМУТ ТРУБЫ</a:t>
                      </a:r>
                      <a:endParaRPr lang="ru-RU" sz="1100" b="0" dirty="0" smtClean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ВОРОНКА ЖЕЛОБА</a:t>
                      </a:r>
                      <a:endParaRPr lang="ru-RU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632206"/>
                  </a:ext>
                </a:extLst>
              </a:tr>
              <a:tr h="560200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723451"/>
                  </a:ext>
                </a:extLst>
              </a:tr>
              <a:tr h="775116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Надежно фиксирует трубу к фасаду.</a:t>
                      </a:r>
                      <a:endParaRPr lang="ru-RU" sz="800" b="0" dirty="0" smtClean="0">
                        <a:latin typeface="+mn-lt"/>
                      </a:endParaRPr>
                    </a:p>
                    <a:p>
                      <a:endParaRPr lang="ru-RU" sz="8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Конусообразная форма и увеличенный диаметр приемника трубы. Двойное крепление элемента к лобовой доске без проушин. Температурные насечки.</a:t>
                      </a:r>
                      <a:endParaRPr lang="ru-RU" sz="800" dirty="0" smtClean="0">
                        <a:latin typeface="+mn-lt"/>
                      </a:endParaRPr>
                    </a:p>
                    <a:p>
                      <a:endParaRPr lang="ru-RU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949374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904148" y="3428295"/>
            <a:ext cx="27003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100" dirty="0" smtClean="0">
                <a:solidFill>
                  <a:schemeClr val="bg2"/>
                </a:solidFill>
              </a:rPr>
              <a:t>Воронка рассчитана </a:t>
            </a:r>
            <a:r>
              <a:rPr lang="ru-RU" sz="1100" dirty="0">
                <a:solidFill>
                  <a:schemeClr val="bg2"/>
                </a:solidFill>
              </a:rPr>
              <a:t>на отвод воды со ската кровли, площадью до </a:t>
            </a:r>
            <a:r>
              <a:rPr lang="ru-RU" sz="1100" dirty="0" smtClean="0">
                <a:solidFill>
                  <a:schemeClr val="bg2"/>
                </a:solidFill>
              </a:rPr>
              <a:t>146 </a:t>
            </a:r>
            <a:r>
              <a:rPr lang="ru-RU" sz="1100" dirty="0" err="1">
                <a:solidFill>
                  <a:schemeClr val="bg2"/>
                </a:solidFill>
              </a:rPr>
              <a:t>кв.м</a:t>
            </a:r>
            <a:r>
              <a:rPr lang="ru-RU" sz="1100" dirty="0">
                <a:solidFill>
                  <a:schemeClr val="bg2"/>
                </a:solidFill>
              </a:rPr>
              <a:t>. При необходимости можно отвести воду с кровли большей площади, увеличив количество </a:t>
            </a:r>
            <a:r>
              <a:rPr lang="ru-RU" sz="1100" dirty="0" smtClean="0">
                <a:solidFill>
                  <a:schemeClr val="bg2"/>
                </a:solidFill>
              </a:rPr>
              <a:t>воронок.</a:t>
            </a:r>
            <a:endParaRPr lang="ru-RU" sz="1100" dirty="0">
              <a:solidFill>
                <a:schemeClr val="bg2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61">
            <a:off x="3923928" y="2571750"/>
            <a:ext cx="2160239" cy="16684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483518"/>
            <a:ext cx="1512168" cy="1512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555526"/>
            <a:ext cx="1548172" cy="15481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48" y="483518"/>
            <a:ext cx="1512168" cy="15121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676" y="2571750"/>
            <a:ext cx="1311610" cy="131161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012160" y="2895786"/>
            <a:ext cx="1188132" cy="39604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88900" dir="3660000" sx="101000" sy="101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012160" y="2979468"/>
            <a:ext cx="11881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ОТВОД ВОДЫ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94074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ЭЛЕМЕНТЫ СИСТЕМЫ</a:t>
            </a:r>
            <a:endParaRPr lang="ru-RU" dirty="0"/>
          </a:p>
        </p:txBody>
      </p:sp>
      <p:graphicFrame>
        <p:nvGraphicFramePr>
          <p:cNvPr id="9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8563778"/>
              </p:ext>
            </p:extLst>
          </p:nvPr>
        </p:nvGraphicFramePr>
        <p:xfrm>
          <a:off x="467544" y="699542"/>
          <a:ext cx="8244917" cy="3894568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639541">
                  <a:extLst>
                    <a:ext uri="{9D8B030D-6E8A-4147-A177-3AD203B41FA5}">
                      <a16:colId xmlns:a16="http://schemas.microsoft.com/office/drawing/2014/main" val="886162631"/>
                    </a:ext>
                  </a:extLst>
                </a:gridCol>
                <a:gridCol w="2610525">
                  <a:extLst>
                    <a:ext uri="{9D8B030D-6E8A-4147-A177-3AD203B41FA5}">
                      <a16:colId xmlns:a16="http://schemas.microsoft.com/office/drawing/2014/main" val="3807543817"/>
                    </a:ext>
                  </a:extLst>
                </a:gridCol>
                <a:gridCol w="2994851">
                  <a:extLst>
                    <a:ext uri="{9D8B030D-6E8A-4147-A177-3AD203B41FA5}">
                      <a16:colId xmlns:a16="http://schemas.microsoft.com/office/drawing/2014/main" val="1072558035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КОЛЕНО ТРУБЫ 135° </a:t>
                      </a:r>
                      <a:endParaRPr lang="ru-RU" sz="1100" b="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СЛИВ ТРУБЫ</a:t>
                      </a:r>
                      <a:endParaRPr lang="ru-RU" sz="1100" b="0" dirty="0" smtClean="0"/>
                    </a:p>
                    <a:p>
                      <a:endParaRPr lang="ru-RU" sz="1100" b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МУФТА ТРУБЫ</a:t>
                      </a:r>
                      <a:endParaRPr lang="ru-RU" sz="1100" b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811830"/>
                  </a:ext>
                </a:extLst>
              </a:tr>
              <a:tr h="745111">
                <a:tc>
                  <a:txBody>
                    <a:bodyPr/>
                    <a:lstStyle/>
                    <a:p>
                      <a:endParaRPr lang="ru-RU" sz="800" b="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641104"/>
                  </a:ext>
                </a:extLst>
              </a:tr>
              <a:tr h="893537">
                <a:tc>
                  <a:txBody>
                    <a:bodyPr/>
                    <a:lstStyle/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Два посадочных места под хомут. Посадочные насечки для четкого сопряжения с трубой без люфта. Соединение двух колен производится при помощи отрезка трубы.</a:t>
                      </a:r>
                      <a:endParaRPr lang="ru-RU" sz="800" b="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Удлиненная форма слива гармонично завершает</a:t>
                      </a:r>
                    </a:p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систему. Имеет посадочное место под хомут.</a:t>
                      </a:r>
                    </a:p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Эстетичный внешний вид.</a:t>
                      </a:r>
                      <a:endParaRPr lang="ru-RU" sz="800" b="0" dirty="0" smtClean="0"/>
                    </a:p>
                    <a:p>
                      <a:endParaRPr lang="ru-RU" sz="800" b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Жесткость крепления в вертикальной плоскости. Имеет посадочное место под хомут. Температурные насечки</a:t>
                      </a:r>
                      <a:endParaRPr lang="ru-RU" sz="800" b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298461"/>
                  </a:ext>
                </a:extLst>
              </a:tr>
              <a:tr h="51674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ТРУБА </a:t>
                      </a:r>
                      <a:r>
                        <a:rPr lang="en-US" sz="1100" dirty="0" smtClean="0"/>
                        <a:t>D </a:t>
                      </a:r>
                      <a:r>
                        <a:rPr lang="ru-RU" sz="1100" dirty="0" smtClean="0"/>
                        <a:t>9</a:t>
                      </a:r>
                      <a:r>
                        <a:rPr lang="en-US" sz="1100" dirty="0" smtClean="0"/>
                        <a:t>0 </a:t>
                      </a:r>
                      <a:r>
                        <a:rPr lang="ru-RU" sz="1100" dirty="0" smtClean="0"/>
                        <a:t>ММ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КРОНШТЕЙН ЖЕЛОБА ПЛАСТИКОВЫЙ</a:t>
                      </a:r>
                      <a:endParaRPr lang="ru-RU" sz="1100" b="0" dirty="0" smtClean="0"/>
                    </a:p>
                    <a:p>
                      <a:endParaRPr lang="ru-RU" sz="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Увеличенная площадь рычага примыкания к лобовой доске и площадки крепления. Четыре посадочный места под крепеж. Выдерживает нагрузку до 120 кг. </a:t>
                      </a:r>
                      <a:endParaRPr lang="ru-RU" sz="800" b="0" dirty="0" smtClean="0"/>
                    </a:p>
                    <a:p>
                      <a:endParaRPr lang="ru-RU" sz="1100" b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ru-RU" sz="1100" b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0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632206"/>
                  </a:ext>
                </a:extLst>
              </a:tr>
              <a:tr h="560200">
                <a:tc>
                  <a:txBody>
                    <a:bodyPr/>
                    <a:lstStyle/>
                    <a:p>
                      <a:endParaRPr lang="ru-RU" sz="800" b="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800" b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723451"/>
                  </a:ext>
                </a:extLst>
              </a:tr>
              <a:tr h="775116">
                <a:tc>
                  <a:txBody>
                    <a:bodyPr/>
                    <a:lstStyle/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Гладкие стенки уменьшают вероятность засора.</a:t>
                      </a:r>
                    </a:p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Современные </a:t>
                      </a:r>
                      <a:r>
                        <a:rPr lang="ru-RU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аддитивы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обеспечивают высокую</a:t>
                      </a:r>
                    </a:p>
                    <a:p>
                      <a:r>
                        <a:rPr lang="ru-RU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стойкость цвета к ультрафиолету.</a:t>
                      </a:r>
                      <a:endParaRPr lang="ru-RU" sz="8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dirty="0" smtClean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94937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668" y="411510"/>
            <a:ext cx="1584176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339502"/>
            <a:ext cx="1743658" cy="1743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04" y="2571750"/>
            <a:ext cx="1295170" cy="12951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27534"/>
            <a:ext cx="1455626" cy="14556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499742"/>
            <a:ext cx="1764196" cy="176419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04148" y="3471850"/>
            <a:ext cx="262829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2"/>
                </a:solidFill>
              </a:rPr>
              <a:t>Оптимальный расчетный вес и размеры фитингов делают систему легкой, сохраняя ее прочность и надежность. Не создает нагрузки на карнизный свес.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012160" y="2895786"/>
            <a:ext cx="1404156" cy="39604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88900" dir="3660000" sx="101000" sy="101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2979468"/>
            <a:ext cx="19082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ТОЧНЫЙ РАСЧЕТ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8511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МОНТАЖ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3548" y="1707654"/>
            <a:ext cx="39244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На каждый 1 погонный метр (</a:t>
            </a:r>
            <a:r>
              <a:rPr lang="ru-RU" sz="1200" dirty="0" err="1"/>
              <a:t>п.м</a:t>
            </a:r>
            <a:r>
              <a:rPr lang="ru-RU" sz="1200" dirty="0"/>
              <a:t>.) желоба должен быть уклон 3,5 мм к воронке.</a:t>
            </a:r>
          </a:p>
          <a:p>
            <a: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ru-RU" sz="1200" dirty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 dirty="0" smtClean="0"/>
              <a:t>Вода </a:t>
            </a:r>
            <a:r>
              <a:rPr lang="ru-RU" sz="1200" dirty="0"/>
              <a:t>с карнизной планки (капельника) должна попадать в центральную треть желоба.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ru-RU" sz="1200" dirty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 dirty="0" smtClean="0"/>
              <a:t>Если </a:t>
            </a:r>
            <a:r>
              <a:rPr lang="ru-RU" sz="1200" dirty="0"/>
              <a:t>провести условную линию продолжения кровли, то вылет кронштейна должен находиться ниже этой линии на 1 см, как показано на рисунке.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ru-RU" sz="1200" dirty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200" dirty="0" smtClean="0"/>
              <a:t>Соединять </a:t>
            </a:r>
            <a:r>
              <a:rPr lang="ru-RU" sz="1200" dirty="0"/>
              <a:t>желоба с воронкой и желоба с соединителем нужно в соответствии с температурными отметками внутри элементов – «Вставить до сих пор».</a:t>
            </a:r>
          </a:p>
        </p:txBody>
      </p:sp>
      <p:pic>
        <p:nvPicPr>
          <p:cNvPr id="19" name="Объект 7"/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4752020" y="1131590"/>
            <a:ext cx="3924300" cy="262536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95536" y="915566"/>
            <a:ext cx="3132348" cy="396044"/>
          </a:xfrm>
          <a:prstGeom prst="rect">
            <a:avLst/>
          </a:prstGeom>
          <a:solidFill>
            <a:srgbClr val="E30613"/>
          </a:solidFill>
          <a:ln>
            <a:noFill/>
          </a:ln>
          <a:effectLst>
            <a:outerShdw dist="88900" dir="3660000" sx="101000" sy="101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31540" y="1013996"/>
            <a:ext cx="32763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FFFFFF"/>
                </a:solidFill>
              </a:rPr>
              <a:t>ПРИСТУПАЯ К МОНТАЖУ ВАЖНО ЗНАТЬ:</a:t>
            </a:r>
            <a:endParaRPr lang="ru-RU" sz="11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037" y="3977380"/>
            <a:ext cx="3924436" cy="37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ru-RU" smtClean="0"/>
              <a:t>ЗНАНИЕ. ОПЫТ. МАСТЕРСТВО.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D0E9A-23A8-44EA-8184-F1BBBB7486F1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7"/>
          </p:nvPr>
        </p:nvSpPr>
        <p:spPr>
          <a:xfrm>
            <a:off x="468314" y="1599642"/>
            <a:ext cx="3923667" cy="3024750"/>
          </a:xfrm>
        </p:spPr>
        <p:txBody>
          <a:bodyPr/>
          <a:lstStyle/>
          <a:p>
            <a:r>
              <a:rPr lang="ru-RU" b="1" dirty="0"/>
              <a:t>Для выполнения разметки и правильного уклона:</a:t>
            </a:r>
          </a:p>
          <a:p>
            <a:endParaRPr lang="ru-RU" b="1" dirty="0"/>
          </a:p>
          <a:p>
            <a:r>
              <a:rPr lang="ru-RU" b="1" dirty="0" smtClean="0"/>
              <a:t>1) </a:t>
            </a:r>
            <a:r>
              <a:rPr lang="ru-RU" dirty="0" smtClean="0"/>
              <a:t>рулетка, </a:t>
            </a:r>
            <a:r>
              <a:rPr lang="ru-RU" b="1" dirty="0" smtClean="0"/>
              <a:t>2</a:t>
            </a:r>
            <a:r>
              <a:rPr lang="ru-RU" b="1" dirty="0"/>
              <a:t>) </a:t>
            </a:r>
            <a:r>
              <a:rPr lang="ru-RU" dirty="0"/>
              <a:t>карандаш, </a:t>
            </a:r>
            <a:r>
              <a:rPr lang="ru-RU" b="1" dirty="0"/>
              <a:t>3) </a:t>
            </a:r>
            <a:r>
              <a:rPr lang="ru-RU" dirty="0"/>
              <a:t>шнур, </a:t>
            </a:r>
            <a:r>
              <a:rPr lang="ru-RU" b="1" dirty="0"/>
              <a:t>4) </a:t>
            </a:r>
            <a:r>
              <a:rPr lang="ru-RU" dirty="0"/>
              <a:t>уровень</a:t>
            </a:r>
          </a:p>
          <a:p>
            <a:endParaRPr lang="ru-RU" b="1" dirty="0"/>
          </a:p>
          <a:p>
            <a:r>
              <a:rPr lang="ru-RU" b="1" dirty="0"/>
              <a:t>Для крепления кронштейнов, хомутов, воронки</a:t>
            </a:r>
          </a:p>
          <a:p>
            <a:r>
              <a:rPr lang="ru-RU" b="1" dirty="0"/>
              <a:t>и соединителя желоба: </a:t>
            </a:r>
            <a:endParaRPr lang="ru-RU" b="1" dirty="0" smtClean="0"/>
          </a:p>
          <a:p>
            <a:endParaRPr lang="ru-RU" b="1" dirty="0"/>
          </a:p>
          <a:p>
            <a:r>
              <a:rPr lang="ru-RU" b="1" dirty="0"/>
              <a:t>5) </a:t>
            </a:r>
            <a:r>
              <a:rPr lang="ru-RU" dirty="0" err="1"/>
              <a:t>шуруповерт</a:t>
            </a:r>
            <a:r>
              <a:rPr lang="ru-RU" dirty="0"/>
              <a:t>, </a:t>
            </a:r>
            <a:r>
              <a:rPr lang="ru-RU" b="1" dirty="0"/>
              <a:t>6) </a:t>
            </a:r>
            <a:r>
              <a:rPr lang="ru-RU" dirty="0"/>
              <a:t>отвертка</a:t>
            </a:r>
          </a:p>
          <a:p>
            <a:endParaRPr lang="ru-RU" dirty="0"/>
          </a:p>
          <a:p>
            <a:r>
              <a:rPr lang="ru-RU" b="1" dirty="0"/>
              <a:t>Для распилов труб и желобов: </a:t>
            </a:r>
            <a:endParaRPr lang="ru-RU" b="1" dirty="0" smtClean="0"/>
          </a:p>
          <a:p>
            <a:endParaRPr lang="ru-RU" b="1" dirty="0"/>
          </a:p>
          <a:p>
            <a:r>
              <a:rPr lang="ru-RU" b="1" dirty="0"/>
              <a:t>7) </a:t>
            </a:r>
            <a:r>
              <a:rPr lang="ru-RU" dirty="0"/>
              <a:t>ножовка с </a:t>
            </a:r>
            <a:r>
              <a:rPr lang="ru-RU" dirty="0" smtClean="0"/>
              <a:t>мелкими зубьями</a:t>
            </a:r>
            <a:r>
              <a:rPr lang="ru-RU" dirty="0"/>
              <a:t>, </a:t>
            </a:r>
            <a:r>
              <a:rPr lang="ru-RU" b="1" dirty="0"/>
              <a:t>8) </a:t>
            </a:r>
            <a:r>
              <a:rPr lang="ru-RU" dirty="0"/>
              <a:t>УШМ («болгарка»), </a:t>
            </a:r>
            <a:endParaRPr lang="ru-RU" dirty="0" smtClean="0"/>
          </a:p>
          <a:p>
            <a:r>
              <a:rPr lang="ru-RU" b="1" dirty="0" smtClean="0"/>
              <a:t>9</a:t>
            </a:r>
            <a:r>
              <a:rPr lang="ru-RU" b="1" dirty="0"/>
              <a:t>) </a:t>
            </a:r>
            <a:r>
              <a:rPr lang="ru-RU" dirty="0"/>
              <a:t>напильник </a:t>
            </a:r>
            <a:r>
              <a:rPr lang="ru-RU" dirty="0" smtClean="0"/>
              <a:t>или наждачная </a:t>
            </a:r>
            <a:r>
              <a:rPr lang="ru-RU" dirty="0"/>
              <a:t>бумага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МОНТАЖ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915566"/>
            <a:ext cx="2520280" cy="396044"/>
          </a:xfrm>
          <a:prstGeom prst="rect">
            <a:avLst/>
          </a:prstGeom>
          <a:solidFill>
            <a:srgbClr val="E30613"/>
          </a:solidFill>
          <a:ln>
            <a:noFill/>
          </a:ln>
          <a:effectLst>
            <a:outerShdw dist="88900" dir="3660000" sx="101000" sy="101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31540" y="1013996"/>
            <a:ext cx="25202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FFFFFF"/>
                </a:solidFill>
              </a:rPr>
              <a:t>ИНСТРУМЕНТЫ ДЛЯ МОНТАЖА</a:t>
            </a:r>
            <a:endParaRPr lang="ru-RU" sz="1100" dirty="0"/>
          </a:p>
        </p:txBody>
      </p:sp>
      <p:pic>
        <p:nvPicPr>
          <p:cNvPr id="10" name="Объект 8"/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3959932" y="1527634"/>
            <a:ext cx="4823768" cy="20694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12" y="3723878"/>
            <a:ext cx="4140460" cy="3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N-SLIDES">
  <a:themeElements>
    <a:clrScheme name="TN-TEMPLATE">
      <a:dk1>
        <a:srgbClr val="191919"/>
      </a:dk1>
      <a:lt1>
        <a:srgbClr val="656565"/>
      </a:lt1>
      <a:dk2>
        <a:srgbClr val="D9D9D9"/>
      </a:dk2>
      <a:lt2>
        <a:srgbClr val="FFFFFF"/>
      </a:lt2>
      <a:accent1>
        <a:srgbClr val="E2241C"/>
      </a:accent1>
      <a:accent2>
        <a:srgbClr val="B4B4B4"/>
      </a:accent2>
      <a:accent3>
        <a:srgbClr val="A6A6A6"/>
      </a:accent3>
      <a:accent4>
        <a:srgbClr val="808080"/>
      </a:accent4>
      <a:accent5>
        <a:srgbClr val="595959"/>
      </a:accent5>
      <a:accent6>
        <a:srgbClr val="333333"/>
      </a:accent6>
      <a:hlink>
        <a:srgbClr val="000000"/>
      </a:hlink>
      <a:folHlink>
        <a:srgbClr val="656565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N-Red">
  <a:themeElements>
    <a:clrScheme name="TN-TEMPLATE">
      <a:dk1>
        <a:srgbClr val="191919"/>
      </a:dk1>
      <a:lt1>
        <a:srgbClr val="656565"/>
      </a:lt1>
      <a:dk2>
        <a:srgbClr val="D9D9D9"/>
      </a:dk2>
      <a:lt2>
        <a:srgbClr val="FFFFFF"/>
      </a:lt2>
      <a:accent1>
        <a:srgbClr val="E2241C"/>
      </a:accent1>
      <a:accent2>
        <a:srgbClr val="B4B4B4"/>
      </a:accent2>
      <a:accent3>
        <a:srgbClr val="A6A6A6"/>
      </a:accent3>
      <a:accent4>
        <a:srgbClr val="808080"/>
      </a:accent4>
      <a:accent5>
        <a:srgbClr val="595959"/>
      </a:accent5>
      <a:accent6>
        <a:srgbClr val="333333"/>
      </a:accent6>
      <a:hlink>
        <a:srgbClr val="000000"/>
      </a:hlink>
      <a:folHlink>
        <a:srgbClr val="656565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N-Titles">
  <a:themeElements>
    <a:clrScheme name="TN-TEMPLATE">
      <a:dk1>
        <a:srgbClr val="191919"/>
      </a:dk1>
      <a:lt1>
        <a:srgbClr val="656565"/>
      </a:lt1>
      <a:dk2>
        <a:srgbClr val="D9D9D9"/>
      </a:dk2>
      <a:lt2>
        <a:srgbClr val="FFFFFF"/>
      </a:lt2>
      <a:accent1>
        <a:srgbClr val="E2241C"/>
      </a:accent1>
      <a:accent2>
        <a:srgbClr val="B4B4B4"/>
      </a:accent2>
      <a:accent3>
        <a:srgbClr val="A6A6A6"/>
      </a:accent3>
      <a:accent4>
        <a:srgbClr val="808080"/>
      </a:accent4>
      <a:accent5>
        <a:srgbClr val="595959"/>
      </a:accent5>
      <a:accent6>
        <a:srgbClr val="333333"/>
      </a:accent6>
      <a:hlink>
        <a:srgbClr val="000000"/>
      </a:hlink>
      <a:folHlink>
        <a:srgbClr val="656565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TN-Red">
  <a:themeElements>
    <a:clrScheme name="TN-TEMPLATE">
      <a:dk1>
        <a:srgbClr val="191919"/>
      </a:dk1>
      <a:lt1>
        <a:srgbClr val="656565"/>
      </a:lt1>
      <a:dk2>
        <a:srgbClr val="D9D9D9"/>
      </a:dk2>
      <a:lt2>
        <a:srgbClr val="FFFFFF"/>
      </a:lt2>
      <a:accent1>
        <a:srgbClr val="E2241C"/>
      </a:accent1>
      <a:accent2>
        <a:srgbClr val="B4B4B4"/>
      </a:accent2>
      <a:accent3>
        <a:srgbClr val="A6A6A6"/>
      </a:accent3>
      <a:accent4>
        <a:srgbClr val="808080"/>
      </a:accent4>
      <a:accent5>
        <a:srgbClr val="595959"/>
      </a:accent5>
      <a:accent6>
        <a:srgbClr val="333333"/>
      </a:accent6>
      <a:hlink>
        <a:srgbClr val="000000"/>
      </a:hlink>
      <a:folHlink>
        <a:srgbClr val="656565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8324</TotalTime>
  <Words>1755</Words>
  <Application>Microsoft Office PowerPoint</Application>
  <PresentationFormat>Экран (16:9)</PresentationFormat>
  <Paragraphs>430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TN-SLIDES</vt:lpstr>
      <vt:lpstr>TN-Red</vt:lpstr>
      <vt:lpstr>TN-Titles</vt:lpstr>
      <vt:lpstr>1_TN-Red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Аксенова Оксана</cp:lastModifiedBy>
  <cp:revision>1045</cp:revision>
  <dcterms:created xsi:type="dcterms:W3CDTF">2016-05-27T15:12:59Z</dcterms:created>
  <dcterms:modified xsi:type="dcterms:W3CDTF">2023-02-02T09:36:37Z</dcterms:modified>
</cp:coreProperties>
</file>